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3" r:id="rId6"/>
    <p:sldId id="260" r:id="rId7"/>
    <p:sldId id="261" r:id="rId8"/>
    <p:sldId id="262" r:id="rId9"/>
    <p:sldId id="265" r:id="rId10"/>
    <p:sldId id="264" r:id="rId11"/>
  </p:sldIdLst>
  <p:sldSz cx="18288000" cy="10287000"/>
  <p:notesSz cx="6858000" cy="9144000"/>
  <p:embeddedFontLst>
    <p:embeddedFont>
      <p:font typeface="Canva Sans" panose="020B0604020202020204" charset="0"/>
      <p:regular r:id="rId12"/>
    </p:embeddedFont>
    <p:embeddedFont>
      <p:font typeface="Canva Sans Bold" panose="020B0604020202020204" charset="0"/>
      <p:regular r:id="rId13"/>
    </p:embeddedFont>
    <p:embeddedFont>
      <p:font typeface="Cooper Hewitt"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10" d="100"/>
          <a:sy n="10" d="100"/>
        </p:scale>
        <p:origin x="2624" y="9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73.png"/><Relationship Id="rId18" Type="http://schemas.openxmlformats.org/officeDocument/2006/relationships/image" Target="../media/image42.svg"/><Relationship Id="rId3" Type="http://schemas.openxmlformats.org/officeDocument/2006/relationships/image" Target="../media/image2.png"/><Relationship Id="rId7" Type="http://schemas.openxmlformats.org/officeDocument/2006/relationships/image" Target="../media/image37.png"/><Relationship Id="rId12" Type="http://schemas.openxmlformats.org/officeDocument/2006/relationships/image" Target="../media/image72.svg"/><Relationship Id="rId17" Type="http://schemas.openxmlformats.org/officeDocument/2006/relationships/image" Target="../media/image41.png"/><Relationship Id="rId2" Type="http://schemas.openxmlformats.org/officeDocument/2006/relationships/image" Target="../media/image1.jpeg"/><Relationship Id="rId16" Type="http://schemas.openxmlformats.org/officeDocument/2006/relationships/image" Target="../media/image76.svg"/><Relationship Id="rId20" Type="http://schemas.openxmlformats.org/officeDocument/2006/relationships/image" Target="../media/image44.svg"/><Relationship Id="rId1" Type="http://schemas.openxmlformats.org/officeDocument/2006/relationships/slideLayout" Target="../slideLayouts/slideLayout7.xml"/><Relationship Id="rId6" Type="http://schemas.openxmlformats.org/officeDocument/2006/relationships/image" Target="../media/image36.svg"/><Relationship Id="rId11" Type="http://schemas.openxmlformats.org/officeDocument/2006/relationships/image" Target="../media/image71.png"/><Relationship Id="rId5" Type="http://schemas.openxmlformats.org/officeDocument/2006/relationships/image" Target="../media/image35.png"/><Relationship Id="rId15" Type="http://schemas.openxmlformats.org/officeDocument/2006/relationships/image" Target="../media/image75.png"/><Relationship Id="rId10" Type="http://schemas.openxmlformats.org/officeDocument/2006/relationships/image" Target="../media/image40.svg"/><Relationship Id="rId19" Type="http://schemas.openxmlformats.org/officeDocument/2006/relationships/image" Target="../media/image43.png"/><Relationship Id="rId4" Type="http://schemas.openxmlformats.org/officeDocument/2006/relationships/image" Target="../media/image3.svg"/><Relationship Id="rId9" Type="http://schemas.openxmlformats.org/officeDocument/2006/relationships/image" Target="../media/image39.png"/><Relationship Id="rId14" Type="http://schemas.openxmlformats.org/officeDocument/2006/relationships/image" Target="../media/image74.svg"/></Relationships>
</file>

<file path=ppt/slides/_rels/slide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jpeg"/><Relationship Id="rId10" Type="http://schemas.openxmlformats.org/officeDocument/2006/relationships/image" Target="../media/image25.png"/><Relationship Id="rId4" Type="http://schemas.openxmlformats.org/officeDocument/2006/relationships/image" Target="../media/image19.svg"/><Relationship Id="rId9" Type="http://schemas.openxmlformats.org/officeDocument/2006/relationships/image" Target="../media/image24.svg"/></Relationships>
</file>

<file path=ppt/slides/_rels/slide4.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slides/_rels/slide5.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2.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svg"/><Relationship Id="rId9" Type="http://schemas.openxmlformats.org/officeDocument/2006/relationships/image" Target="../media/image39.png"/><Relationship Id="rId14" Type="http://schemas.openxmlformats.org/officeDocument/2006/relationships/image" Target="../media/image44.svg"/></Relationships>
</file>

<file path=ppt/slides/_rels/slide6.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slides/_rels/slide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61.svg"/><Relationship Id="rId5" Type="http://schemas.openxmlformats.org/officeDocument/2006/relationships/image" Target="../media/image55.jpeg"/><Relationship Id="rId10" Type="http://schemas.openxmlformats.org/officeDocument/2006/relationships/image" Target="../media/image60.png"/><Relationship Id="rId4" Type="http://schemas.openxmlformats.org/officeDocument/2006/relationships/image" Target="../media/image54.svg"/><Relationship Id="rId9" Type="http://schemas.openxmlformats.org/officeDocument/2006/relationships/image" Target="../media/image59.svg"/></Relationships>
</file>

<file path=ppt/slides/_rels/slide8.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5.sv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svg"/><Relationship Id="rId4" Type="http://schemas.openxmlformats.org/officeDocument/2006/relationships/image" Target="../media/image63.svg"/><Relationship Id="rId9" Type="http://schemas.openxmlformats.org/officeDocument/2006/relationships/image" Target="../media/image68.png"/></Relationships>
</file>

<file path=ppt/slides/_rels/slide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4.svg"/><Relationship Id="rId7" Type="http://schemas.openxmlformats.org/officeDocument/2006/relationships/image" Target="../media/image59.sv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 Id="rId9" Type="http://schemas.openxmlformats.org/officeDocument/2006/relationships/image" Target="../media/image6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2025647" y="-1342238"/>
            <a:ext cx="8016996" cy="4617982"/>
            <a:chOff x="0" y="0"/>
            <a:chExt cx="1212623" cy="698500"/>
          </a:xfrm>
        </p:grpSpPr>
        <p:sp>
          <p:nvSpPr>
            <p:cNvPr id="4" name="Freeform 4"/>
            <p:cNvSpPr/>
            <p:nvPr/>
          </p:nvSpPr>
          <p:spPr>
            <a:xfrm>
              <a:off x="0" y="0"/>
              <a:ext cx="1212623" cy="698500"/>
            </a:xfrm>
            <a:custGeom>
              <a:avLst/>
              <a:gdLst/>
              <a:ahLst/>
              <a:cxnLst/>
              <a:rect l="l" t="t" r="r" b="b"/>
              <a:pathLst>
                <a:path w="1212623" h="698500">
                  <a:moveTo>
                    <a:pt x="1212623" y="349250"/>
                  </a:moveTo>
                  <a:lnTo>
                    <a:pt x="1009423" y="698500"/>
                  </a:lnTo>
                  <a:lnTo>
                    <a:pt x="203200" y="698500"/>
                  </a:lnTo>
                  <a:lnTo>
                    <a:pt x="0" y="349250"/>
                  </a:lnTo>
                  <a:lnTo>
                    <a:pt x="203200" y="0"/>
                  </a:lnTo>
                  <a:lnTo>
                    <a:pt x="1009423" y="0"/>
                  </a:lnTo>
                  <a:lnTo>
                    <a:pt x="1212623" y="349250"/>
                  </a:lnTo>
                  <a:close/>
                </a:path>
              </a:pathLst>
            </a:custGeom>
            <a:solidFill>
              <a:srgbClr val="E4EDFF"/>
            </a:solidFill>
          </p:spPr>
        </p:sp>
        <p:sp>
          <p:nvSpPr>
            <p:cNvPr id="5" name="TextBox 5"/>
            <p:cNvSpPr txBox="1"/>
            <p:nvPr/>
          </p:nvSpPr>
          <p:spPr>
            <a:xfrm>
              <a:off x="114300" y="-38100"/>
              <a:ext cx="984023" cy="7366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rot="-3627445" flipH="1">
            <a:off x="13650502" y="3348612"/>
            <a:ext cx="8950896" cy="8950896"/>
          </a:xfrm>
          <a:custGeom>
            <a:avLst/>
            <a:gdLst/>
            <a:ahLst/>
            <a:cxnLst/>
            <a:rect l="l" t="t" r="r" b="b"/>
            <a:pathLst>
              <a:path w="8950896" h="8950896">
                <a:moveTo>
                  <a:pt x="8950896" y="0"/>
                </a:moveTo>
                <a:lnTo>
                  <a:pt x="0" y="0"/>
                </a:lnTo>
                <a:lnTo>
                  <a:pt x="0" y="8950896"/>
                </a:lnTo>
                <a:lnTo>
                  <a:pt x="8950896" y="8950896"/>
                </a:lnTo>
                <a:lnTo>
                  <a:pt x="8950896"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1790938" y="7656317"/>
            <a:ext cx="5572901" cy="1177583"/>
            <a:chOff x="0" y="0"/>
            <a:chExt cx="1467760" cy="310145"/>
          </a:xfrm>
        </p:grpSpPr>
        <p:sp>
          <p:nvSpPr>
            <p:cNvPr id="8" name="Freeform 8"/>
            <p:cNvSpPr/>
            <p:nvPr/>
          </p:nvSpPr>
          <p:spPr>
            <a:xfrm>
              <a:off x="0" y="0"/>
              <a:ext cx="1467760" cy="310145"/>
            </a:xfrm>
            <a:custGeom>
              <a:avLst/>
              <a:gdLst/>
              <a:ahLst/>
              <a:cxnLst/>
              <a:rect l="l" t="t" r="r" b="b"/>
              <a:pathLst>
                <a:path w="1467760" h="310145">
                  <a:moveTo>
                    <a:pt x="69460" y="0"/>
                  </a:moveTo>
                  <a:lnTo>
                    <a:pt x="1398300" y="0"/>
                  </a:lnTo>
                  <a:cubicBezTo>
                    <a:pt x="1416722" y="0"/>
                    <a:pt x="1434389" y="7318"/>
                    <a:pt x="1447415" y="20344"/>
                  </a:cubicBezTo>
                  <a:cubicBezTo>
                    <a:pt x="1460442" y="33371"/>
                    <a:pt x="1467760" y="51038"/>
                    <a:pt x="1467760" y="69460"/>
                  </a:cubicBezTo>
                  <a:lnTo>
                    <a:pt x="1467760" y="240685"/>
                  </a:lnTo>
                  <a:cubicBezTo>
                    <a:pt x="1467760" y="259107"/>
                    <a:pt x="1460442" y="276774"/>
                    <a:pt x="1447415" y="289801"/>
                  </a:cubicBezTo>
                  <a:cubicBezTo>
                    <a:pt x="1434389" y="302827"/>
                    <a:pt x="1416722" y="310145"/>
                    <a:pt x="1398300" y="310145"/>
                  </a:cubicBezTo>
                  <a:lnTo>
                    <a:pt x="69460" y="310145"/>
                  </a:lnTo>
                  <a:cubicBezTo>
                    <a:pt x="51038" y="310145"/>
                    <a:pt x="33371" y="302827"/>
                    <a:pt x="20344" y="289801"/>
                  </a:cubicBezTo>
                  <a:cubicBezTo>
                    <a:pt x="7318" y="276774"/>
                    <a:pt x="0" y="259107"/>
                    <a:pt x="0" y="240685"/>
                  </a:cubicBezTo>
                  <a:lnTo>
                    <a:pt x="0" y="69460"/>
                  </a:lnTo>
                  <a:cubicBezTo>
                    <a:pt x="0" y="51038"/>
                    <a:pt x="7318" y="33371"/>
                    <a:pt x="20344" y="20344"/>
                  </a:cubicBezTo>
                  <a:cubicBezTo>
                    <a:pt x="33371" y="7318"/>
                    <a:pt x="51038" y="0"/>
                    <a:pt x="69460" y="0"/>
                  </a:cubicBezTo>
                  <a:close/>
                </a:path>
              </a:pathLst>
            </a:custGeom>
            <a:solidFill>
              <a:srgbClr val="2C4372"/>
            </a:solidFill>
          </p:spPr>
        </p:sp>
        <p:sp>
          <p:nvSpPr>
            <p:cNvPr id="9" name="TextBox 9"/>
            <p:cNvSpPr txBox="1"/>
            <p:nvPr/>
          </p:nvSpPr>
          <p:spPr>
            <a:xfrm>
              <a:off x="0" y="-47625"/>
              <a:ext cx="1467760" cy="357770"/>
            </a:xfrm>
            <a:prstGeom prst="rect">
              <a:avLst/>
            </a:prstGeom>
          </p:spPr>
          <p:txBody>
            <a:bodyPr lIns="50800" tIns="50800" rIns="50800" bIns="50800" rtlCol="0" anchor="ctr"/>
            <a:lstStyle/>
            <a:p>
              <a:pPr algn="ctr">
                <a:lnSpc>
                  <a:spcPts val="2800"/>
                </a:lnSpc>
              </a:pPr>
              <a:endParaRPr/>
            </a:p>
          </p:txBody>
        </p:sp>
      </p:grpSp>
      <p:grpSp>
        <p:nvGrpSpPr>
          <p:cNvPr id="10" name="Group 10"/>
          <p:cNvGrpSpPr/>
          <p:nvPr/>
        </p:nvGrpSpPr>
        <p:grpSpPr>
          <a:xfrm>
            <a:off x="12025647" y="4856919"/>
            <a:ext cx="2619798" cy="2251389"/>
            <a:chOff x="0" y="0"/>
            <a:chExt cx="812800" cy="698500"/>
          </a:xfrm>
        </p:grpSpPr>
        <p:sp>
          <p:nvSpPr>
            <p:cNvPr id="11" name="Freeform 11"/>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409575" cap="sq">
              <a:solidFill>
                <a:srgbClr val="3C6ECD"/>
              </a:solidFill>
              <a:prstDash val="solid"/>
              <a:miter/>
            </a:ln>
          </p:spPr>
        </p:sp>
        <p:sp>
          <p:nvSpPr>
            <p:cNvPr id="12" name="TextBox 12"/>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9120642" y="8964354"/>
            <a:ext cx="4214904" cy="4114800"/>
          </a:xfrm>
          <a:custGeom>
            <a:avLst/>
            <a:gdLst/>
            <a:ahLst/>
            <a:cxnLst/>
            <a:rect l="l" t="t" r="r" b="b"/>
            <a:pathLst>
              <a:path w="4214904" h="4114800">
                <a:moveTo>
                  <a:pt x="0" y="0"/>
                </a:moveTo>
                <a:lnTo>
                  <a:pt x="4214904" y="0"/>
                </a:lnTo>
                <a:lnTo>
                  <a:pt x="421490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grpSp>
        <p:nvGrpSpPr>
          <p:cNvPr id="14" name="Group 14"/>
          <p:cNvGrpSpPr/>
          <p:nvPr/>
        </p:nvGrpSpPr>
        <p:grpSpPr>
          <a:xfrm>
            <a:off x="11801993" y="8833900"/>
            <a:ext cx="3381761" cy="2906201"/>
            <a:chOff x="0" y="0"/>
            <a:chExt cx="812800" cy="698500"/>
          </a:xfrm>
        </p:grpSpPr>
        <p:sp>
          <p:nvSpPr>
            <p:cNvPr id="15" name="Freeform 15"/>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409575" cap="sq">
              <a:solidFill>
                <a:srgbClr val="2C4372"/>
              </a:solidFill>
              <a:prstDash val="solid"/>
              <a:miter/>
            </a:ln>
          </p:spPr>
        </p:sp>
        <p:sp>
          <p:nvSpPr>
            <p:cNvPr id="16" name="TextBox 16"/>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0767988" y="7244554"/>
            <a:ext cx="1690880" cy="1453100"/>
            <a:chOff x="0" y="0"/>
            <a:chExt cx="812800" cy="698500"/>
          </a:xfrm>
        </p:grpSpPr>
        <p:sp>
          <p:nvSpPr>
            <p:cNvPr id="18" name="Freeform 18"/>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E4EDFF"/>
            </a:solidFill>
            <a:ln cap="sq">
              <a:noFill/>
              <a:prstDash val="solid"/>
              <a:miter/>
            </a:ln>
          </p:spPr>
        </p:sp>
        <p:sp>
          <p:nvSpPr>
            <p:cNvPr id="19" name="TextBox 19"/>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a:off x="10019922" y="2417546"/>
            <a:ext cx="748067" cy="748067"/>
          </a:xfrm>
          <a:custGeom>
            <a:avLst/>
            <a:gdLst/>
            <a:ahLst/>
            <a:cxnLst/>
            <a:rect l="l" t="t" r="r" b="b"/>
            <a:pathLst>
              <a:path w="748067" h="748067">
                <a:moveTo>
                  <a:pt x="0" y="0"/>
                </a:moveTo>
                <a:lnTo>
                  <a:pt x="748066" y="0"/>
                </a:lnTo>
                <a:lnTo>
                  <a:pt x="748066" y="748066"/>
                </a:lnTo>
                <a:lnTo>
                  <a:pt x="0" y="7480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1" name="Freeform 21"/>
          <p:cNvSpPr/>
          <p:nvPr/>
        </p:nvSpPr>
        <p:spPr>
          <a:xfrm rot="-10800000">
            <a:off x="-664007" y="8743515"/>
            <a:ext cx="2550195" cy="2615585"/>
          </a:xfrm>
          <a:custGeom>
            <a:avLst/>
            <a:gdLst/>
            <a:ahLst/>
            <a:cxnLst/>
            <a:rect l="l" t="t" r="r" b="b"/>
            <a:pathLst>
              <a:path w="2550195" h="2615585">
                <a:moveTo>
                  <a:pt x="0" y="0"/>
                </a:moveTo>
                <a:lnTo>
                  <a:pt x="2550195" y="0"/>
                </a:lnTo>
                <a:lnTo>
                  <a:pt x="2550195" y="2615585"/>
                </a:lnTo>
                <a:lnTo>
                  <a:pt x="0" y="26155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2" name="TextBox 22"/>
          <p:cNvSpPr txBox="1"/>
          <p:nvPr/>
        </p:nvSpPr>
        <p:spPr>
          <a:xfrm>
            <a:off x="1588094" y="3000375"/>
            <a:ext cx="10437553" cy="3220084"/>
          </a:xfrm>
          <a:prstGeom prst="rect">
            <a:avLst/>
          </a:prstGeom>
        </p:spPr>
        <p:txBody>
          <a:bodyPr lIns="0" tIns="0" rIns="0" bIns="0" rtlCol="0" anchor="t">
            <a:spAutoFit/>
          </a:bodyPr>
          <a:lstStyle/>
          <a:p>
            <a:pPr algn="l">
              <a:lnSpc>
                <a:spcPts val="12399"/>
              </a:lnSpc>
            </a:pPr>
            <a:r>
              <a:rPr lang="en-US" sz="12399" b="1">
                <a:solidFill>
                  <a:srgbClr val="2C4372"/>
                </a:solidFill>
                <a:latin typeface="Canva Sans Bold"/>
                <a:ea typeface="Canva Sans Bold"/>
                <a:cs typeface="Canva Sans Bold"/>
                <a:sym typeface="Canva Sans Bold"/>
              </a:rPr>
              <a:t>WEBSITE HIJAB STORE</a:t>
            </a:r>
          </a:p>
        </p:txBody>
      </p:sp>
      <p:sp>
        <p:nvSpPr>
          <p:cNvPr id="23" name="TextBox 23"/>
          <p:cNvSpPr txBox="1"/>
          <p:nvPr/>
        </p:nvSpPr>
        <p:spPr>
          <a:xfrm>
            <a:off x="1790938" y="1630246"/>
            <a:ext cx="4215692" cy="730265"/>
          </a:xfrm>
          <a:prstGeom prst="rect">
            <a:avLst/>
          </a:prstGeom>
        </p:spPr>
        <p:txBody>
          <a:bodyPr lIns="0" tIns="0" rIns="0" bIns="0" rtlCol="0" anchor="t">
            <a:spAutoFit/>
          </a:bodyPr>
          <a:lstStyle/>
          <a:p>
            <a:pPr algn="just">
              <a:lnSpc>
                <a:spcPts val="2879"/>
              </a:lnSpc>
            </a:pPr>
            <a:r>
              <a:rPr lang="en-US" sz="2400" b="1" dirty="0">
                <a:solidFill>
                  <a:srgbClr val="2C4372"/>
                </a:solidFill>
                <a:latin typeface="Canva Sans Bold"/>
                <a:ea typeface="Canva Sans Bold"/>
                <a:cs typeface="Canva Sans Bold"/>
                <a:sym typeface="Canva Sans Bold"/>
              </a:rPr>
              <a:t>Teknik </a:t>
            </a:r>
            <a:r>
              <a:rPr lang="en-US" sz="2400" b="1" dirty="0" err="1">
                <a:solidFill>
                  <a:srgbClr val="2C4372"/>
                </a:solidFill>
                <a:latin typeface="Canva Sans Bold"/>
                <a:ea typeface="Canva Sans Bold"/>
                <a:cs typeface="Canva Sans Bold"/>
                <a:sym typeface="Canva Sans Bold"/>
              </a:rPr>
              <a:t>Informatika</a:t>
            </a:r>
            <a:endParaRPr lang="en-US" sz="2400" b="1" dirty="0">
              <a:solidFill>
                <a:srgbClr val="2C4372"/>
              </a:solidFill>
              <a:latin typeface="Canva Sans Bold"/>
              <a:ea typeface="Canva Sans Bold"/>
              <a:cs typeface="Canva Sans Bold"/>
              <a:sym typeface="Canva Sans Bold"/>
            </a:endParaRPr>
          </a:p>
          <a:p>
            <a:pPr algn="just">
              <a:lnSpc>
                <a:spcPts val="2879"/>
              </a:lnSpc>
            </a:pPr>
            <a:r>
              <a:rPr lang="en-US" sz="2400" b="1" dirty="0">
                <a:solidFill>
                  <a:srgbClr val="2C4372"/>
                </a:solidFill>
                <a:latin typeface="Canva Sans Bold"/>
                <a:ea typeface="Canva Sans Bold"/>
                <a:cs typeface="Canva Sans Bold"/>
                <a:sym typeface="Canva Sans Bold"/>
              </a:rPr>
              <a:t>Pemograman Web</a:t>
            </a:r>
          </a:p>
        </p:txBody>
      </p:sp>
      <p:sp>
        <p:nvSpPr>
          <p:cNvPr id="24" name="TextBox 24"/>
          <p:cNvSpPr txBox="1"/>
          <p:nvPr/>
        </p:nvSpPr>
        <p:spPr>
          <a:xfrm>
            <a:off x="2171407" y="7892683"/>
            <a:ext cx="4811964" cy="714375"/>
          </a:xfrm>
          <a:prstGeom prst="rect">
            <a:avLst/>
          </a:prstGeom>
        </p:spPr>
        <p:txBody>
          <a:bodyPr lIns="0" tIns="0" rIns="0" bIns="0" rtlCol="0" anchor="t">
            <a:spAutoFit/>
          </a:bodyPr>
          <a:lstStyle/>
          <a:p>
            <a:pPr algn="ctr">
              <a:lnSpc>
                <a:spcPts val="2879"/>
              </a:lnSpc>
            </a:pPr>
            <a:r>
              <a:rPr lang="en-US" sz="2400" b="1">
                <a:solidFill>
                  <a:srgbClr val="FFFFFF"/>
                </a:solidFill>
                <a:latin typeface="Canva Sans Bold"/>
                <a:ea typeface="Canva Sans Bold"/>
                <a:cs typeface="Canva Sans Bold"/>
                <a:sym typeface="Canva Sans Bold"/>
              </a:rPr>
              <a:t>YESA NOFITA SARI</a:t>
            </a:r>
          </a:p>
          <a:p>
            <a:pPr algn="ctr">
              <a:lnSpc>
                <a:spcPts val="2879"/>
              </a:lnSpc>
            </a:pPr>
            <a:r>
              <a:rPr lang="en-US" sz="2400" b="1">
                <a:solidFill>
                  <a:srgbClr val="FFFFFF"/>
                </a:solidFill>
                <a:latin typeface="Canva Sans Bold"/>
                <a:ea typeface="Canva Sans Bold"/>
                <a:cs typeface="Canva Sans Bold"/>
                <a:sym typeface="Canva Sans Bold"/>
              </a:rPr>
              <a:t>230210090</a:t>
            </a:r>
          </a:p>
        </p:txBody>
      </p:sp>
      <p:sp>
        <p:nvSpPr>
          <p:cNvPr id="25" name="TextBox 25"/>
          <p:cNvSpPr txBox="1"/>
          <p:nvPr/>
        </p:nvSpPr>
        <p:spPr>
          <a:xfrm>
            <a:off x="1886188" y="6531211"/>
            <a:ext cx="7429841" cy="422275"/>
          </a:xfrm>
          <a:prstGeom prst="rect">
            <a:avLst/>
          </a:prstGeom>
        </p:spPr>
        <p:txBody>
          <a:bodyPr lIns="0" tIns="0" rIns="0" bIns="0" rtlCol="0" anchor="t">
            <a:spAutoFit/>
          </a:bodyPr>
          <a:lstStyle/>
          <a:p>
            <a:pPr algn="ctr">
              <a:lnSpc>
                <a:spcPts val="3499"/>
              </a:lnSpc>
            </a:pPr>
            <a:r>
              <a:rPr lang="en-US" sz="2499">
                <a:solidFill>
                  <a:srgbClr val="2C4372"/>
                </a:solidFill>
                <a:latin typeface="Canva Sans"/>
                <a:ea typeface="Canva Sans"/>
                <a:cs typeface="Canva Sans"/>
                <a:sym typeface="Canva Sans"/>
              </a:rPr>
              <a:t>WEBSITE HIJAB STORE “LOCCAFA”</a:t>
            </a:r>
          </a:p>
        </p:txBody>
      </p:sp>
      <p:sp>
        <p:nvSpPr>
          <p:cNvPr id="26" name="TextBox 26"/>
          <p:cNvSpPr txBox="1"/>
          <p:nvPr/>
        </p:nvSpPr>
        <p:spPr>
          <a:xfrm>
            <a:off x="13335546" y="1449271"/>
            <a:ext cx="3158727" cy="352425"/>
          </a:xfrm>
          <a:prstGeom prst="rect">
            <a:avLst/>
          </a:prstGeom>
        </p:spPr>
        <p:txBody>
          <a:bodyPr lIns="0" tIns="0" rIns="0" bIns="0" rtlCol="0" anchor="t">
            <a:spAutoFit/>
          </a:bodyPr>
          <a:lstStyle/>
          <a:p>
            <a:pPr algn="r">
              <a:lnSpc>
                <a:spcPts val="2879"/>
              </a:lnSpc>
            </a:pPr>
            <a:r>
              <a:rPr lang="en-US" sz="2400" b="1">
                <a:solidFill>
                  <a:srgbClr val="2C4372"/>
                </a:solidFill>
                <a:latin typeface="Canva Sans Bold"/>
                <a:ea typeface="Canva Sans Bold"/>
                <a:cs typeface="Canva Sans Bold"/>
                <a:sym typeface="Canva Sans Bold"/>
              </a:rPr>
              <a:t>April 2025</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9493252" y="3579324"/>
            <a:ext cx="7003329" cy="947674"/>
            <a:chOff x="0" y="0"/>
            <a:chExt cx="1844498" cy="249593"/>
          </a:xfrm>
        </p:grpSpPr>
        <p:sp>
          <p:nvSpPr>
            <p:cNvPr id="4" name="Freeform 4"/>
            <p:cNvSpPr/>
            <p:nvPr/>
          </p:nvSpPr>
          <p:spPr>
            <a:xfrm>
              <a:off x="0" y="0"/>
              <a:ext cx="1844498" cy="249593"/>
            </a:xfrm>
            <a:custGeom>
              <a:avLst/>
              <a:gdLst/>
              <a:ahLst/>
              <a:cxnLst/>
              <a:rect l="l" t="t" r="r" b="b"/>
              <a:pathLst>
                <a:path w="1844498" h="249593">
                  <a:moveTo>
                    <a:pt x="55273" y="0"/>
                  </a:moveTo>
                  <a:lnTo>
                    <a:pt x="1789225" y="0"/>
                  </a:lnTo>
                  <a:cubicBezTo>
                    <a:pt x="1803884" y="0"/>
                    <a:pt x="1817943" y="5823"/>
                    <a:pt x="1828309" y="16189"/>
                  </a:cubicBezTo>
                  <a:cubicBezTo>
                    <a:pt x="1838675" y="26555"/>
                    <a:pt x="1844498" y="40614"/>
                    <a:pt x="1844498" y="55273"/>
                  </a:cubicBezTo>
                  <a:lnTo>
                    <a:pt x="1844498" y="194320"/>
                  </a:lnTo>
                  <a:cubicBezTo>
                    <a:pt x="1844498" y="224846"/>
                    <a:pt x="1819752" y="249593"/>
                    <a:pt x="1789225" y="249593"/>
                  </a:cubicBezTo>
                  <a:lnTo>
                    <a:pt x="55273" y="249593"/>
                  </a:lnTo>
                  <a:cubicBezTo>
                    <a:pt x="24747" y="249593"/>
                    <a:pt x="0" y="224846"/>
                    <a:pt x="0" y="194320"/>
                  </a:cubicBezTo>
                  <a:lnTo>
                    <a:pt x="0" y="55273"/>
                  </a:lnTo>
                  <a:cubicBezTo>
                    <a:pt x="0" y="24747"/>
                    <a:pt x="24747" y="0"/>
                    <a:pt x="55273" y="0"/>
                  </a:cubicBezTo>
                  <a:close/>
                </a:path>
              </a:pathLst>
            </a:custGeom>
            <a:solidFill>
              <a:srgbClr val="000000">
                <a:alpha val="0"/>
              </a:srgbClr>
            </a:solidFill>
            <a:ln w="38100" cap="rnd">
              <a:solidFill>
                <a:srgbClr val="2C4372"/>
              </a:solidFill>
              <a:prstDash val="solid"/>
              <a:round/>
            </a:ln>
          </p:spPr>
        </p:sp>
        <p:sp>
          <p:nvSpPr>
            <p:cNvPr id="5" name="TextBox 5"/>
            <p:cNvSpPr txBox="1"/>
            <p:nvPr/>
          </p:nvSpPr>
          <p:spPr>
            <a:xfrm>
              <a:off x="0" y="-47625"/>
              <a:ext cx="1844498" cy="297218"/>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9493252" y="4757001"/>
            <a:ext cx="7003329" cy="947674"/>
            <a:chOff x="0" y="0"/>
            <a:chExt cx="1844498" cy="249593"/>
          </a:xfrm>
        </p:grpSpPr>
        <p:sp>
          <p:nvSpPr>
            <p:cNvPr id="7" name="Freeform 7"/>
            <p:cNvSpPr/>
            <p:nvPr/>
          </p:nvSpPr>
          <p:spPr>
            <a:xfrm>
              <a:off x="0" y="0"/>
              <a:ext cx="1844498" cy="249593"/>
            </a:xfrm>
            <a:custGeom>
              <a:avLst/>
              <a:gdLst/>
              <a:ahLst/>
              <a:cxnLst/>
              <a:rect l="l" t="t" r="r" b="b"/>
              <a:pathLst>
                <a:path w="1844498" h="249593">
                  <a:moveTo>
                    <a:pt x="55273" y="0"/>
                  </a:moveTo>
                  <a:lnTo>
                    <a:pt x="1789225" y="0"/>
                  </a:lnTo>
                  <a:cubicBezTo>
                    <a:pt x="1803884" y="0"/>
                    <a:pt x="1817943" y="5823"/>
                    <a:pt x="1828309" y="16189"/>
                  </a:cubicBezTo>
                  <a:cubicBezTo>
                    <a:pt x="1838675" y="26555"/>
                    <a:pt x="1844498" y="40614"/>
                    <a:pt x="1844498" y="55273"/>
                  </a:cubicBezTo>
                  <a:lnTo>
                    <a:pt x="1844498" y="194320"/>
                  </a:lnTo>
                  <a:cubicBezTo>
                    <a:pt x="1844498" y="224846"/>
                    <a:pt x="1819752" y="249593"/>
                    <a:pt x="1789225" y="249593"/>
                  </a:cubicBezTo>
                  <a:lnTo>
                    <a:pt x="55273" y="249593"/>
                  </a:lnTo>
                  <a:cubicBezTo>
                    <a:pt x="24747" y="249593"/>
                    <a:pt x="0" y="224846"/>
                    <a:pt x="0" y="194320"/>
                  </a:cubicBezTo>
                  <a:lnTo>
                    <a:pt x="0" y="55273"/>
                  </a:lnTo>
                  <a:cubicBezTo>
                    <a:pt x="0" y="24747"/>
                    <a:pt x="24747" y="0"/>
                    <a:pt x="55273" y="0"/>
                  </a:cubicBezTo>
                  <a:close/>
                </a:path>
              </a:pathLst>
            </a:custGeom>
            <a:solidFill>
              <a:srgbClr val="000000">
                <a:alpha val="0"/>
              </a:srgbClr>
            </a:solidFill>
            <a:ln w="38100" cap="rnd">
              <a:solidFill>
                <a:srgbClr val="2C4372"/>
              </a:solidFill>
              <a:prstDash val="solid"/>
              <a:round/>
            </a:ln>
          </p:spPr>
        </p:sp>
        <p:sp>
          <p:nvSpPr>
            <p:cNvPr id="8" name="TextBox 8"/>
            <p:cNvSpPr txBox="1"/>
            <p:nvPr/>
          </p:nvSpPr>
          <p:spPr>
            <a:xfrm>
              <a:off x="0" y="-47625"/>
              <a:ext cx="1844498" cy="297218"/>
            </a:xfrm>
            <a:prstGeom prst="rect">
              <a:avLst/>
            </a:prstGeom>
          </p:spPr>
          <p:txBody>
            <a:bodyPr lIns="50800" tIns="50800" rIns="50800" bIns="50800" rtlCol="0" anchor="ctr"/>
            <a:lstStyle/>
            <a:p>
              <a:pPr algn="ctr">
                <a:lnSpc>
                  <a:spcPts val="2800"/>
                </a:lnSpc>
              </a:pPr>
              <a:endParaRPr/>
            </a:p>
          </p:txBody>
        </p:sp>
      </p:grpSp>
      <p:grpSp>
        <p:nvGrpSpPr>
          <p:cNvPr id="9" name="Group 9"/>
          <p:cNvGrpSpPr/>
          <p:nvPr/>
        </p:nvGrpSpPr>
        <p:grpSpPr>
          <a:xfrm>
            <a:off x="9493252" y="5933275"/>
            <a:ext cx="7003329" cy="947674"/>
            <a:chOff x="0" y="0"/>
            <a:chExt cx="1844498" cy="249593"/>
          </a:xfrm>
        </p:grpSpPr>
        <p:sp>
          <p:nvSpPr>
            <p:cNvPr id="10" name="Freeform 10"/>
            <p:cNvSpPr/>
            <p:nvPr/>
          </p:nvSpPr>
          <p:spPr>
            <a:xfrm>
              <a:off x="0" y="0"/>
              <a:ext cx="1844498" cy="249593"/>
            </a:xfrm>
            <a:custGeom>
              <a:avLst/>
              <a:gdLst/>
              <a:ahLst/>
              <a:cxnLst/>
              <a:rect l="l" t="t" r="r" b="b"/>
              <a:pathLst>
                <a:path w="1844498" h="249593">
                  <a:moveTo>
                    <a:pt x="55273" y="0"/>
                  </a:moveTo>
                  <a:lnTo>
                    <a:pt x="1789225" y="0"/>
                  </a:lnTo>
                  <a:cubicBezTo>
                    <a:pt x="1803884" y="0"/>
                    <a:pt x="1817943" y="5823"/>
                    <a:pt x="1828309" y="16189"/>
                  </a:cubicBezTo>
                  <a:cubicBezTo>
                    <a:pt x="1838675" y="26555"/>
                    <a:pt x="1844498" y="40614"/>
                    <a:pt x="1844498" y="55273"/>
                  </a:cubicBezTo>
                  <a:lnTo>
                    <a:pt x="1844498" y="194320"/>
                  </a:lnTo>
                  <a:cubicBezTo>
                    <a:pt x="1844498" y="224846"/>
                    <a:pt x="1819752" y="249593"/>
                    <a:pt x="1789225" y="249593"/>
                  </a:cubicBezTo>
                  <a:lnTo>
                    <a:pt x="55273" y="249593"/>
                  </a:lnTo>
                  <a:cubicBezTo>
                    <a:pt x="24747" y="249593"/>
                    <a:pt x="0" y="224846"/>
                    <a:pt x="0" y="194320"/>
                  </a:cubicBezTo>
                  <a:lnTo>
                    <a:pt x="0" y="55273"/>
                  </a:lnTo>
                  <a:cubicBezTo>
                    <a:pt x="0" y="24747"/>
                    <a:pt x="24747" y="0"/>
                    <a:pt x="55273" y="0"/>
                  </a:cubicBezTo>
                  <a:close/>
                </a:path>
              </a:pathLst>
            </a:custGeom>
            <a:solidFill>
              <a:srgbClr val="000000">
                <a:alpha val="0"/>
              </a:srgbClr>
            </a:solidFill>
            <a:ln w="38100" cap="rnd">
              <a:solidFill>
                <a:srgbClr val="2C4372"/>
              </a:solidFill>
              <a:prstDash val="solid"/>
              <a:round/>
            </a:ln>
          </p:spPr>
        </p:sp>
        <p:sp>
          <p:nvSpPr>
            <p:cNvPr id="11" name="TextBox 11"/>
            <p:cNvSpPr txBox="1"/>
            <p:nvPr/>
          </p:nvSpPr>
          <p:spPr>
            <a:xfrm>
              <a:off x="0" y="-47625"/>
              <a:ext cx="1844498" cy="297218"/>
            </a:xfrm>
            <a:prstGeom prst="rect">
              <a:avLst/>
            </a:prstGeom>
          </p:spPr>
          <p:txBody>
            <a:bodyPr lIns="50800" tIns="50800" rIns="50800" bIns="50800" rtlCol="0" anchor="ctr"/>
            <a:lstStyle/>
            <a:p>
              <a:pPr algn="ctr">
                <a:lnSpc>
                  <a:spcPts val="2800"/>
                </a:lnSpc>
              </a:pPr>
              <a:endParaRPr/>
            </a:p>
          </p:txBody>
        </p:sp>
      </p:grpSp>
      <p:grpSp>
        <p:nvGrpSpPr>
          <p:cNvPr id="12" name="Group 12"/>
          <p:cNvGrpSpPr/>
          <p:nvPr/>
        </p:nvGrpSpPr>
        <p:grpSpPr>
          <a:xfrm>
            <a:off x="9490944" y="7109549"/>
            <a:ext cx="7003329" cy="947674"/>
            <a:chOff x="0" y="0"/>
            <a:chExt cx="1844498" cy="249593"/>
          </a:xfrm>
        </p:grpSpPr>
        <p:sp>
          <p:nvSpPr>
            <p:cNvPr id="13" name="Freeform 13"/>
            <p:cNvSpPr/>
            <p:nvPr/>
          </p:nvSpPr>
          <p:spPr>
            <a:xfrm>
              <a:off x="0" y="0"/>
              <a:ext cx="1844498" cy="249593"/>
            </a:xfrm>
            <a:custGeom>
              <a:avLst/>
              <a:gdLst/>
              <a:ahLst/>
              <a:cxnLst/>
              <a:rect l="l" t="t" r="r" b="b"/>
              <a:pathLst>
                <a:path w="1844498" h="249593">
                  <a:moveTo>
                    <a:pt x="55273" y="0"/>
                  </a:moveTo>
                  <a:lnTo>
                    <a:pt x="1789225" y="0"/>
                  </a:lnTo>
                  <a:cubicBezTo>
                    <a:pt x="1803884" y="0"/>
                    <a:pt x="1817943" y="5823"/>
                    <a:pt x="1828309" y="16189"/>
                  </a:cubicBezTo>
                  <a:cubicBezTo>
                    <a:pt x="1838675" y="26555"/>
                    <a:pt x="1844498" y="40614"/>
                    <a:pt x="1844498" y="55273"/>
                  </a:cubicBezTo>
                  <a:lnTo>
                    <a:pt x="1844498" y="194320"/>
                  </a:lnTo>
                  <a:cubicBezTo>
                    <a:pt x="1844498" y="224846"/>
                    <a:pt x="1819752" y="249593"/>
                    <a:pt x="1789225" y="249593"/>
                  </a:cubicBezTo>
                  <a:lnTo>
                    <a:pt x="55273" y="249593"/>
                  </a:lnTo>
                  <a:cubicBezTo>
                    <a:pt x="24747" y="249593"/>
                    <a:pt x="0" y="224846"/>
                    <a:pt x="0" y="194320"/>
                  </a:cubicBezTo>
                  <a:lnTo>
                    <a:pt x="0" y="55273"/>
                  </a:lnTo>
                  <a:cubicBezTo>
                    <a:pt x="0" y="24747"/>
                    <a:pt x="24747" y="0"/>
                    <a:pt x="55273" y="0"/>
                  </a:cubicBezTo>
                  <a:close/>
                </a:path>
              </a:pathLst>
            </a:custGeom>
            <a:solidFill>
              <a:srgbClr val="000000">
                <a:alpha val="0"/>
              </a:srgbClr>
            </a:solidFill>
            <a:ln w="38100" cap="rnd">
              <a:solidFill>
                <a:srgbClr val="2C4372"/>
              </a:solidFill>
              <a:prstDash val="solid"/>
              <a:round/>
            </a:ln>
          </p:spPr>
        </p:sp>
        <p:sp>
          <p:nvSpPr>
            <p:cNvPr id="14" name="TextBox 14"/>
            <p:cNvSpPr txBox="1"/>
            <p:nvPr/>
          </p:nvSpPr>
          <p:spPr>
            <a:xfrm>
              <a:off x="0" y="-47625"/>
              <a:ext cx="1844498" cy="297218"/>
            </a:xfrm>
            <a:prstGeom prst="rect">
              <a:avLst/>
            </a:prstGeom>
          </p:spPr>
          <p:txBody>
            <a:bodyPr lIns="50800" tIns="50800" rIns="50800" bIns="50800" rtlCol="0" anchor="ctr"/>
            <a:lstStyle/>
            <a:p>
              <a:pPr algn="ctr">
                <a:lnSpc>
                  <a:spcPts val="2800"/>
                </a:lnSpc>
              </a:pPr>
              <a:endParaRPr/>
            </a:p>
          </p:txBody>
        </p:sp>
      </p:grpSp>
      <p:grpSp>
        <p:nvGrpSpPr>
          <p:cNvPr id="15" name="Group 15"/>
          <p:cNvGrpSpPr/>
          <p:nvPr/>
        </p:nvGrpSpPr>
        <p:grpSpPr>
          <a:xfrm>
            <a:off x="9611101" y="3698014"/>
            <a:ext cx="710294" cy="71029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4372"/>
            </a:soli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grpSp>
        <p:nvGrpSpPr>
          <p:cNvPr id="18" name="Group 18"/>
          <p:cNvGrpSpPr/>
          <p:nvPr/>
        </p:nvGrpSpPr>
        <p:grpSpPr>
          <a:xfrm>
            <a:off x="9611101" y="4875691"/>
            <a:ext cx="710294" cy="710294"/>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4372"/>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grpSp>
        <p:nvGrpSpPr>
          <p:cNvPr id="21" name="Group 21"/>
          <p:cNvGrpSpPr/>
          <p:nvPr/>
        </p:nvGrpSpPr>
        <p:grpSpPr>
          <a:xfrm>
            <a:off x="9611101" y="6051965"/>
            <a:ext cx="710294" cy="710294"/>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4372"/>
            </a:solidFill>
          </p:spPr>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grpSp>
        <p:nvGrpSpPr>
          <p:cNvPr id="24" name="Group 24"/>
          <p:cNvGrpSpPr/>
          <p:nvPr/>
        </p:nvGrpSpPr>
        <p:grpSpPr>
          <a:xfrm>
            <a:off x="9608794" y="7228239"/>
            <a:ext cx="710294" cy="710294"/>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4372"/>
            </a:solidFill>
          </p:spPr>
        </p:sp>
        <p:sp>
          <p:nvSpPr>
            <p:cNvPr id="26" name="TextBox 26"/>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27" name="Freeform 27"/>
          <p:cNvSpPr/>
          <p:nvPr/>
        </p:nvSpPr>
        <p:spPr>
          <a:xfrm>
            <a:off x="-1133798" y="7228239"/>
            <a:ext cx="6448898" cy="6448898"/>
          </a:xfrm>
          <a:custGeom>
            <a:avLst/>
            <a:gdLst/>
            <a:ahLst/>
            <a:cxnLst/>
            <a:rect l="l" t="t" r="r" b="b"/>
            <a:pathLst>
              <a:path w="6448898" h="6448898">
                <a:moveTo>
                  <a:pt x="0" y="0"/>
                </a:moveTo>
                <a:lnTo>
                  <a:pt x="6448898" y="0"/>
                </a:lnTo>
                <a:lnTo>
                  <a:pt x="6448898" y="6448898"/>
                </a:lnTo>
                <a:lnTo>
                  <a:pt x="0" y="644889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28" name="Freeform 28"/>
          <p:cNvSpPr/>
          <p:nvPr/>
        </p:nvSpPr>
        <p:spPr>
          <a:xfrm rot="1795720">
            <a:off x="17854612" y="-1913054"/>
            <a:ext cx="4073652" cy="4114800"/>
          </a:xfrm>
          <a:custGeom>
            <a:avLst/>
            <a:gdLst/>
            <a:ahLst/>
            <a:cxnLst/>
            <a:rect l="l" t="t" r="r" b="b"/>
            <a:pathLst>
              <a:path w="4073652" h="4114800">
                <a:moveTo>
                  <a:pt x="0" y="0"/>
                </a:moveTo>
                <a:lnTo>
                  <a:pt x="4073652" y="0"/>
                </a:lnTo>
                <a:lnTo>
                  <a:pt x="407365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29" name="Freeform 29"/>
          <p:cNvSpPr/>
          <p:nvPr/>
        </p:nvSpPr>
        <p:spPr>
          <a:xfrm>
            <a:off x="7037149" y="7583386"/>
            <a:ext cx="686793" cy="431447"/>
          </a:xfrm>
          <a:custGeom>
            <a:avLst/>
            <a:gdLst/>
            <a:ahLst/>
            <a:cxnLst/>
            <a:rect l="l" t="t" r="r" b="b"/>
            <a:pathLst>
              <a:path w="686793" h="431447">
                <a:moveTo>
                  <a:pt x="0" y="0"/>
                </a:moveTo>
                <a:lnTo>
                  <a:pt x="686793" y="0"/>
                </a:lnTo>
                <a:lnTo>
                  <a:pt x="686793" y="431447"/>
                </a:lnTo>
                <a:lnTo>
                  <a:pt x="0" y="431447"/>
                </a:lnTo>
                <a:lnTo>
                  <a:pt x="0" y="0"/>
                </a:lnTo>
                <a:close/>
              </a:path>
            </a:pathLst>
          </a:custGeom>
          <a:blipFill>
            <a:blip r:embed="rId7">
              <a:extLst>
                <a:ext uri="{96DAC541-7B7A-43D3-8B79-37D633B846F1}">
                  <asvg:svgBlip xmlns:asvg="http://schemas.microsoft.com/office/drawing/2016/SVG/main" r:embed="rId8"/>
                </a:ext>
              </a:extLst>
            </a:blip>
            <a:stretch>
              <a:fillRect l="-43271" t="-96641" r="-43017" b="-99900"/>
            </a:stretch>
          </a:blipFill>
        </p:spPr>
      </p:sp>
      <p:sp>
        <p:nvSpPr>
          <p:cNvPr id="30" name="Freeform 30"/>
          <p:cNvSpPr/>
          <p:nvPr/>
        </p:nvSpPr>
        <p:spPr>
          <a:xfrm>
            <a:off x="9816267" y="3903179"/>
            <a:ext cx="299963" cy="299963"/>
          </a:xfrm>
          <a:custGeom>
            <a:avLst/>
            <a:gdLst/>
            <a:ahLst/>
            <a:cxnLst/>
            <a:rect l="l" t="t" r="r" b="b"/>
            <a:pathLst>
              <a:path w="299963" h="299963">
                <a:moveTo>
                  <a:pt x="0" y="0"/>
                </a:moveTo>
                <a:lnTo>
                  <a:pt x="299962" y="0"/>
                </a:lnTo>
                <a:lnTo>
                  <a:pt x="299962" y="299963"/>
                </a:lnTo>
                <a:lnTo>
                  <a:pt x="0" y="299963"/>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31" name="Freeform 31"/>
          <p:cNvSpPr/>
          <p:nvPr/>
        </p:nvSpPr>
        <p:spPr>
          <a:xfrm>
            <a:off x="9816267" y="5066569"/>
            <a:ext cx="299963" cy="299963"/>
          </a:xfrm>
          <a:custGeom>
            <a:avLst/>
            <a:gdLst/>
            <a:ahLst/>
            <a:cxnLst/>
            <a:rect l="l" t="t" r="r" b="b"/>
            <a:pathLst>
              <a:path w="299963" h="299963">
                <a:moveTo>
                  <a:pt x="0" y="0"/>
                </a:moveTo>
                <a:lnTo>
                  <a:pt x="299962" y="0"/>
                </a:lnTo>
                <a:lnTo>
                  <a:pt x="299962" y="299963"/>
                </a:lnTo>
                <a:lnTo>
                  <a:pt x="0" y="299963"/>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32" name="Freeform 32"/>
          <p:cNvSpPr/>
          <p:nvPr/>
        </p:nvSpPr>
        <p:spPr>
          <a:xfrm>
            <a:off x="9816267" y="6246218"/>
            <a:ext cx="299963" cy="293213"/>
          </a:xfrm>
          <a:custGeom>
            <a:avLst/>
            <a:gdLst/>
            <a:ahLst/>
            <a:cxnLst/>
            <a:rect l="l" t="t" r="r" b="b"/>
            <a:pathLst>
              <a:path w="299963" h="293213">
                <a:moveTo>
                  <a:pt x="0" y="0"/>
                </a:moveTo>
                <a:lnTo>
                  <a:pt x="299962" y="0"/>
                </a:lnTo>
                <a:lnTo>
                  <a:pt x="299962" y="293213"/>
                </a:lnTo>
                <a:lnTo>
                  <a:pt x="0" y="293213"/>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33" name="Freeform 33"/>
          <p:cNvSpPr/>
          <p:nvPr/>
        </p:nvSpPr>
        <p:spPr>
          <a:xfrm>
            <a:off x="9816267" y="7382496"/>
            <a:ext cx="299963" cy="373204"/>
          </a:xfrm>
          <a:custGeom>
            <a:avLst/>
            <a:gdLst/>
            <a:ahLst/>
            <a:cxnLst/>
            <a:rect l="l" t="t" r="r" b="b"/>
            <a:pathLst>
              <a:path w="299963" h="373204">
                <a:moveTo>
                  <a:pt x="0" y="0"/>
                </a:moveTo>
                <a:lnTo>
                  <a:pt x="299962" y="0"/>
                </a:lnTo>
                <a:lnTo>
                  <a:pt x="299962" y="373204"/>
                </a:lnTo>
                <a:lnTo>
                  <a:pt x="0" y="373204"/>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34" name="Freeform 34"/>
          <p:cNvSpPr/>
          <p:nvPr/>
        </p:nvSpPr>
        <p:spPr>
          <a:xfrm>
            <a:off x="16494273" y="8285823"/>
            <a:ext cx="2985013" cy="2955163"/>
          </a:xfrm>
          <a:custGeom>
            <a:avLst/>
            <a:gdLst/>
            <a:ahLst/>
            <a:cxnLst/>
            <a:rect l="l" t="t" r="r" b="b"/>
            <a:pathLst>
              <a:path w="2985013" h="2955163">
                <a:moveTo>
                  <a:pt x="0" y="0"/>
                </a:moveTo>
                <a:lnTo>
                  <a:pt x="2985013" y="0"/>
                </a:lnTo>
                <a:lnTo>
                  <a:pt x="2985013" y="2955163"/>
                </a:lnTo>
                <a:lnTo>
                  <a:pt x="0" y="295516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5" name="Freeform 35"/>
          <p:cNvSpPr/>
          <p:nvPr/>
        </p:nvSpPr>
        <p:spPr>
          <a:xfrm>
            <a:off x="10836986" y="8904948"/>
            <a:ext cx="4311244" cy="3502886"/>
          </a:xfrm>
          <a:custGeom>
            <a:avLst/>
            <a:gdLst/>
            <a:ahLst/>
            <a:cxnLst/>
            <a:rect l="l" t="t" r="r" b="b"/>
            <a:pathLst>
              <a:path w="4311244" h="3502886">
                <a:moveTo>
                  <a:pt x="0" y="0"/>
                </a:moveTo>
                <a:lnTo>
                  <a:pt x="4311245" y="0"/>
                </a:lnTo>
                <a:lnTo>
                  <a:pt x="4311245" y="3502886"/>
                </a:lnTo>
                <a:lnTo>
                  <a:pt x="0" y="3502886"/>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36" name="TextBox 36"/>
          <p:cNvSpPr txBox="1"/>
          <p:nvPr/>
        </p:nvSpPr>
        <p:spPr>
          <a:xfrm>
            <a:off x="1790938" y="3370797"/>
            <a:ext cx="6467333" cy="3220084"/>
          </a:xfrm>
          <a:prstGeom prst="rect">
            <a:avLst/>
          </a:prstGeom>
        </p:spPr>
        <p:txBody>
          <a:bodyPr lIns="0" tIns="0" rIns="0" bIns="0" rtlCol="0" anchor="t">
            <a:spAutoFit/>
          </a:bodyPr>
          <a:lstStyle/>
          <a:p>
            <a:pPr algn="l">
              <a:lnSpc>
                <a:spcPts val="12399"/>
              </a:lnSpc>
            </a:pPr>
            <a:r>
              <a:rPr lang="en-US" sz="12399" b="1">
                <a:solidFill>
                  <a:srgbClr val="2C4372"/>
                </a:solidFill>
                <a:latin typeface="Canva Sans Bold"/>
                <a:ea typeface="Canva Sans Bold"/>
                <a:cs typeface="Canva Sans Bold"/>
                <a:sym typeface="Canva Sans Bold"/>
              </a:rPr>
              <a:t>THANK YOU</a:t>
            </a:r>
          </a:p>
        </p:txBody>
      </p:sp>
      <p:sp>
        <p:nvSpPr>
          <p:cNvPr id="37" name="TextBox 37"/>
          <p:cNvSpPr txBox="1"/>
          <p:nvPr/>
        </p:nvSpPr>
        <p:spPr>
          <a:xfrm>
            <a:off x="1790938" y="1449271"/>
            <a:ext cx="4215692" cy="730265"/>
          </a:xfrm>
          <a:prstGeom prst="rect">
            <a:avLst/>
          </a:prstGeom>
        </p:spPr>
        <p:txBody>
          <a:bodyPr lIns="0" tIns="0" rIns="0" bIns="0" rtlCol="0" anchor="t">
            <a:spAutoFit/>
          </a:bodyPr>
          <a:lstStyle/>
          <a:p>
            <a:pPr algn="just">
              <a:lnSpc>
                <a:spcPts val="2879"/>
              </a:lnSpc>
            </a:pPr>
            <a:r>
              <a:rPr lang="en-US" sz="2400" b="1" dirty="0">
                <a:solidFill>
                  <a:srgbClr val="2C4372"/>
                </a:solidFill>
                <a:latin typeface="Canva Sans Bold"/>
                <a:ea typeface="Canva Sans Bold"/>
                <a:cs typeface="Canva Sans Bold"/>
                <a:sym typeface="Canva Sans Bold"/>
              </a:rPr>
              <a:t>Teknik </a:t>
            </a:r>
            <a:r>
              <a:rPr lang="en-US" sz="2400" b="1" dirty="0" err="1">
                <a:solidFill>
                  <a:srgbClr val="2C4372"/>
                </a:solidFill>
                <a:latin typeface="Canva Sans Bold"/>
                <a:ea typeface="Canva Sans Bold"/>
                <a:cs typeface="Canva Sans Bold"/>
                <a:sym typeface="Canva Sans Bold"/>
              </a:rPr>
              <a:t>Informatika</a:t>
            </a:r>
            <a:endParaRPr lang="en-US" sz="2400" b="1" dirty="0">
              <a:solidFill>
                <a:srgbClr val="2C4372"/>
              </a:solidFill>
              <a:latin typeface="Canva Sans Bold"/>
              <a:ea typeface="Canva Sans Bold"/>
              <a:cs typeface="Canva Sans Bold"/>
              <a:sym typeface="Canva Sans Bold"/>
            </a:endParaRPr>
          </a:p>
          <a:p>
            <a:pPr algn="just">
              <a:lnSpc>
                <a:spcPts val="2879"/>
              </a:lnSpc>
            </a:pPr>
            <a:r>
              <a:rPr lang="en-US" sz="2400" b="1" dirty="0">
                <a:solidFill>
                  <a:srgbClr val="2C4372"/>
                </a:solidFill>
                <a:latin typeface="Canva Sans Bold"/>
                <a:ea typeface="Canva Sans Bold"/>
                <a:cs typeface="Canva Sans Bold"/>
                <a:sym typeface="Canva Sans Bold"/>
              </a:rPr>
              <a:t>Pemograman Web</a:t>
            </a:r>
          </a:p>
        </p:txBody>
      </p:sp>
      <p:sp>
        <p:nvSpPr>
          <p:cNvPr id="38" name="TextBox 38"/>
          <p:cNvSpPr txBox="1"/>
          <p:nvPr/>
        </p:nvSpPr>
        <p:spPr>
          <a:xfrm>
            <a:off x="12278580" y="1449271"/>
            <a:ext cx="4215692" cy="352425"/>
          </a:xfrm>
          <a:prstGeom prst="rect">
            <a:avLst/>
          </a:prstGeom>
        </p:spPr>
        <p:txBody>
          <a:bodyPr lIns="0" tIns="0" rIns="0" bIns="0" rtlCol="0" anchor="t">
            <a:spAutoFit/>
          </a:bodyPr>
          <a:lstStyle/>
          <a:p>
            <a:pPr algn="r">
              <a:lnSpc>
                <a:spcPts val="2879"/>
              </a:lnSpc>
            </a:pPr>
            <a:r>
              <a:rPr lang="en-US" sz="2400" b="1">
                <a:solidFill>
                  <a:srgbClr val="2C4372"/>
                </a:solidFill>
                <a:latin typeface="Canva Sans Bold"/>
                <a:ea typeface="Canva Sans Bold"/>
                <a:cs typeface="Canva Sans Bold"/>
                <a:sym typeface="Canva Sans Bold"/>
              </a:rPr>
              <a:t>April 2025</a:t>
            </a:r>
          </a:p>
        </p:txBody>
      </p:sp>
      <p:sp>
        <p:nvSpPr>
          <p:cNvPr id="39" name="TextBox 39"/>
          <p:cNvSpPr txBox="1"/>
          <p:nvPr/>
        </p:nvSpPr>
        <p:spPr>
          <a:xfrm>
            <a:off x="10547773" y="3872186"/>
            <a:ext cx="5230883" cy="333375"/>
          </a:xfrm>
          <a:prstGeom prst="rect">
            <a:avLst/>
          </a:prstGeom>
        </p:spPr>
        <p:txBody>
          <a:bodyPr lIns="0" tIns="0" rIns="0" bIns="0" rtlCol="0" anchor="t">
            <a:spAutoFit/>
          </a:bodyPr>
          <a:lstStyle/>
          <a:p>
            <a:pPr algn="l">
              <a:lnSpc>
                <a:spcPts val="2640"/>
              </a:lnSpc>
            </a:pPr>
            <a:r>
              <a:rPr lang="en-US" sz="2200" b="1">
                <a:solidFill>
                  <a:srgbClr val="2C4372"/>
                </a:solidFill>
                <a:latin typeface="Canva Sans Bold"/>
                <a:ea typeface="Canva Sans Bold"/>
                <a:cs typeface="Canva Sans Bold"/>
                <a:sym typeface="Canva Sans Bold"/>
              </a:rPr>
              <a:t>0812-3344-5566</a:t>
            </a:r>
          </a:p>
        </p:txBody>
      </p:sp>
      <p:sp>
        <p:nvSpPr>
          <p:cNvPr id="40" name="TextBox 40"/>
          <p:cNvSpPr txBox="1"/>
          <p:nvPr/>
        </p:nvSpPr>
        <p:spPr>
          <a:xfrm>
            <a:off x="10547773" y="5049863"/>
            <a:ext cx="5230883" cy="333375"/>
          </a:xfrm>
          <a:prstGeom prst="rect">
            <a:avLst/>
          </a:prstGeom>
        </p:spPr>
        <p:txBody>
          <a:bodyPr lIns="0" tIns="0" rIns="0" bIns="0" rtlCol="0" anchor="t">
            <a:spAutoFit/>
          </a:bodyPr>
          <a:lstStyle/>
          <a:p>
            <a:pPr algn="l">
              <a:lnSpc>
                <a:spcPts val="2640"/>
              </a:lnSpc>
            </a:pPr>
            <a:r>
              <a:rPr lang="en-US" sz="2200" b="1">
                <a:solidFill>
                  <a:srgbClr val="2C4372"/>
                </a:solidFill>
                <a:latin typeface="Canva Sans Bold"/>
                <a:ea typeface="Canva Sans Bold"/>
                <a:cs typeface="Canva Sans Bold"/>
                <a:sym typeface="Canva Sans Bold"/>
              </a:rPr>
              <a:t>Loccafahijabstore17@gmail.com</a:t>
            </a:r>
          </a:p>
        </p:txBody>
      </p:sp>
      <p:sp>
        <p:nvSpPr>
          <p:cNvPr id="41" name="TextBox 41"/>
          <p:cNvSpPr txBox="1"/>
          <p:nvPr/>
        </p:nvSpPr>
        <p:spPr>
          <a:xfrm>
            <a:off x="10547773" y="6226137"/>
            <a:ext cx="5230883" cy="333375"/>
          </a:xfrm>
          <a:prstGeom prst="rect">
            <a:avLst/>
          </a:prstGeom>
        </p:spPr>
        <p:txBody>
          <a:bodyPr lIns="0" tIns="0" rIns="0" bIns="0" rtlCol="0" anchor="t">
            <a:spAutoFit/>
          </a:bodyPr>
          <a:lstStyle/>
          <a:p>
            <a:pPr algn="l">
              <a:lnSpc>
                <a:spcPts val="2640"/>
              </a:lnSpc>
            </a:pPr>
            <a:r>
              <a:rPr lang="en-US" sz="2200" b="1">
                <a:solidFill>
                  <a:srgbClr val="2C4372"/>
                </a:solidFill>
                <a:latin typeface="Canva Sans Bold"/>
                <a:ea typeface="Canva Sans Bold"/>
                <a:cs typeface="Canva Sans Bold"/>
                <a:sym typeface="Canva Sans Bold"/>
              </a:rPr>
              <a:t>www.Loccafa.com</a:t>
            </a:r>
          </a:p>
        </p:txBody>
      </p:sp>
      <p:sp>
        <p:nvSpPr>
          <p:cNvPr id="42" name="TextBox 42"/>
          <p:cNvSpPr txBox="1"/>
          <p:nvPr/>
        </p:nvSpPr>
        <p:spPr>
          <a:xfrm>
            <a:off x="10545465" y="7402411"/>
            <a:ext cx="5230883" cy="333375"/>
          </a:xfrm>
          <a:prstGeom prst="rect">
            <a:avLst/>
          </a:prstGeom>
        </p:spPr>
        <p:txBody>
          <a:bodyPr lIns="0" tIns="0" rIns="0" bIns="0" rtlCol="0" anchor="t">
            <a:spAutoFit/>
          </a:bodyPr>
          <a:lstStyle/>
          <a:p>
            <a:pPr algn="l">
              <a:lnSpc>
                <a:spcPts val="2640"/>
              </a:lnSpc>
            </a:pPr>
            <a:r>
              <a:rPr lang="en-US" sz="2200" b="1">
                <a:solidFill>
                  <a:srgbClr val="2C4372"/>
                </a:solidFill>
                <a:latin typeface="Canva Sans Bold"/>
                <a:ea typeface="Canva Sans Bold"/>
                <a:cs typeface="Canva Sans Bold"/>
                <a:sym typeface="Canva Sans Bold"/>
              </a:rPr>
              <a:t>Batam Centre, Kota Batam</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4437" y="146358"/>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D" dirty="0"/>
          </a:p>
        </p:txBody>
      </p:sp>
      <p:grpSp>
        <p:nvGrpSpPr>
          <p:cNvPr id="3" name="Group 3"/>
          <p:cNvGrpSpPr/>
          <p:nvPr/>
        </p:nvGrpSpPr>
        <p:grpSpPr>
          <a:xfrm>
            <a:off x="1790938" y="3579324"/>
            <a:ext cx="7003329" cy="947674"/>
            <a:chOff x="0" y="0"/>
            <a:chExt cx="1844498" cy="249593"/>
          </a:xfrm>
        </p:grpSpPr>
        <p:sp>
          <p:nvSpPr>
            <p:cNvPr id="4" name="Freeform 4"/>
            <p:cNvSpPr/>
            <p:nvPr/>
          </p:nvSpPr>
          <p:spPr>
            <a:xfrm>
              <a:off x="0" y="0"/>
              <a:ext cx="1844498" cy="249593"/>
            </a:xfrm>
            <a:custGeom>
              <a:avLst/>
              <a:gdLst/>
              <a:ahLst/>
              <a:cxnLst/>
              <a:rect l="l" t="t" r="r" b="b"/>
              <a:pathLst>
                <a:path w="1844498" h="249593">
                  <a:moveTo>
                    <a:pt x="55273" y="0"/>
                  </a:moveTo>
                  <a:lnTo>
                    <a:pt x="1789225" y="0"/>
                  </a:lnTo>
                  <a:cubicBezTo>
                    <a:pt x="1803884" y="0"/>
                    <a:pt x="1817943" y="5823"/>
                    <a:pt x="1828309" y="16189"/>
                  </a:cubicBezTo>
                  <a:cubicBezTo>
                    <a:pt x="1838675" y="26555"/>
                    <a:pt x="1844498" y="40614"/>
                    <a:pt x="1844498" y="55273"/>
                  </a:cubicBezTo>
                  <a:lnTo>
                    <a:pt x="1844498" y="194320"/>
                  </a:lnTo>
                  <a:cubicBezTo>
                    <a:pt x="1844498" y="224846"/>
                    <a:pt x="1819752" y="249593"/>
                    <a:pt x="1789225" y="249593"/>
                  </a:cubicBezTo>
                  <a:lnTo>
                    <a:pt x="55273" y="249593"/>
                  </a:lnTo>
                  <a:cubicBezTo>
                    <a:pt x="24747" y="249593"/>
                    <a:pt x="0" y="224846"/>
                    <a:pt x="0" y="194320"/>
                  </a:cubicBezTo>
                  <a:lnTo>
                    <a:pt x="0" y="55273"/>
                  </a:lnTo>
                  <a:cubicBezTo>
                    <a:pt x="0" y="24747"/>
                    <a:pt x="24747" y="0"/>
                    <a:pt x="55273" y="0"/>
                  </a:cubicBezTo>
                  <a:close/>
                </a:path>
              </a:pathLst>
            </a:custGeom>
            <a:solidFill>
              <a:srgbClr val="000000">
                <a:alpha val="0"/>
              </a:srgbClr>
            </a:solidFill>
            <a:ln w="38100" cap="rnd">
              <a:solidFill>
                <a:srgbClr val="2C4372"/>
              </a:solidFill>
              <a:prstDash val="solid"/>
              <a:round/>
            </a:ln>
          </p:spPr>
          <p:txBody>
            <a:bodyPr/>
            <a:lstStyle/>
            <a:p>
              <a:endParaRPr lang="en-ID" dirty="0"/>
            </a:p>
          </p:txBody>
        </p:sp>
        <p:sp>
          <p:nvSpPr>
            <p:cNvPr id="5" name="TextBox 5"/>
            <p:cNvSpPr txBox="1"/>
            <p:nvPr/>
          </p:nvSpPr>
          <p:spPr>
            <a:xfrm>
              <a:off x="0" y="-47625"/>
              <a:ext cx="1844498" cy="297218"/>
            </a:xfrm>
            <a:prstGeom prst="rect">
              <a:avLst/>
            </a:prstGeom>
          </p:spPr>
          <p:txBody>
            <a:bodyPr lIns="50800" tIns="50800" rIns="50800" bIns="50800" rtlCol="0" anchor="ctr"/>
            <a:lstStyle/>
            <a:p>
              <a:pPr algn="ctr">
                <a:lnSpc>
                  <a:spcPts val="2800"/>
                </a:lnSpc>
              </a:pPr>
              <a:endParaRPr/>
            </a:p>
          </p:txBody>
        </p:sp>
      </p:grpSp>
      <p:sp>
        <p:nvSpPr>
          <p:cNvPr id="6" name="Freeform 6"/>
          <p:cNvSpPr/>
          <p:nvPr/>
        </p:nvSpPr>
        <p:spPr>
          <a:xfrm>
            <a:off x="14377390" y="-2813197"/>
            <a:ext cx="6756120" cy="6511211"/>
          </a:xfrm>
          <a:custGeom>
            <a:avLst/>
            <a:gdLst/>
            <a:ahLst/>
            <a:cxnLst/>
            <a:rect l="l" t="t" r="r" b="b"/>
            <a:pathLst>
              <a:path w="6756120" h="6511211">
                <a:moveTo>
                  <a:pt x="0" y="0"/>
                </a:moveTo>
                <a:lnTo>
                  <a:pt x="6756121" y="0"/>
                </a:lnTo>
                <a:lnTo>
                  <a:pt x="6756121" y="6511211"/>
                </a:lnTo>
                <a:lnTo>
                  <a:pt x="0" y="6511211"/>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grpSp>
        <p:nvGrpSpPr>
          <p:cNvPr id="7" name="Group 7"/>
          <p:cNvGrpSpPr/>
          <p:nvPr/>
        </p:nvGrpSpPr>
        <p:grpSpPr>
          <a:xfrm>
            <a:off x="9493252" y="3619752"/>
            <a:ext cx="7003329" cy="947674"/>
            <a:chOff x="0" y="0"/>
            <a:chExt cx="1844498" cy="249593"/>
          </a:xfrm>
        </p:grpSpPr>
        <p:sp>
          <p:nvSpPr>
            <p:cNvPr id="8" name="Freeform 8"/>
            <p:cNvSpPr/>
            <p:nvPr/>
          </p:nvSpPr>
          <p:spPr>
            <a:xfrm>
              <a:off x="0" y="0"/>
              <a:ext cx="1844498" cy="249593"/>
            </a:xfrm>
            <a:custGeom>
              <a:avLst/>
              <a:gdLst/>
              <a:ahLst/>
              <a:cxnLst/>
              <a:rect l="l" t="t" r="r" b="b"/>
              <a:pathLst>
                <a:path w="1844498" h="249593">
                  <a:moveTo>
                    <a:pt x="55273" y="0"/>
                  </a:moveTo>
                  <a:lnTo>
                    <a:pt x="1789225" y="0"/>
                  </a:lnTo>
                  <a:cubicBezTo>
                    <a:pt x="1803884" y="0"/>
                    <a:pt x="1817943" y="5823"/>
                    <a:pt x="1828309" y="16189"/>
                  </a:cubicBezTo>
                  <a:cubicBezTo>
                    <a:pt x="1838675" y="26555"/>
                    <a:pt x="1844498" y="40614"/>
                    <a:pt x="1844498" y="55273"/>
                  </a:cubicBezTo>
                  <a:lnTo>
                    <a:pt x="1844498" y="194320"/>
                  </a:lnTo>
                  <a:cubicBezTo>
                    <a:pt x="1844498" y="224846"/>
                    <a:pt x="1819752" y="249593"/>
                    <a:pt x="1789225" y="249593"/>
                  </a:cubicBezTo>
                  <a:lnTo>
                    <a:pt x="55273" y="249593"/>
                  </a:lnTo>
                  <a:cubicBezTo>
                    <a:pt x="24747" y="249593"/>
                    <a:pt x="0" y="224846"/>
                    <a:pt x="0" y="194320"/>
                  </a:cubicBezTo>
                  <a:lnTo>
                    <a:pt x="0" y="55273"/>
                  </a:lnTo>
                  <a:cubicBezTo>
                    <a:pt x="0" y="24747"/>
                    <a:pt x="24747" y="0"/>
                    <a:pt x="55273" y="0"/>
                  </a:cubicBezTo>
                  <a:close/>
                </a:path>
              </a:pathLst>
            </a:custGeom>
            <a:solidFill>
              <a:srgbClr val="000000">
                <a:alpha val="0"/>
              </a:srgbClr>
            </a:solidFill>
            <a:ln w="38100" cap="rnd">
              <a:solidFill>
                <a:srgbClr val="2C4372"/>
              </a:solidFill>
              <a:prstDash val="solid"/>
              <a:round/>
            </a:ln>
          </p:spPr>
        </p:sp>
        <p:sp>
          <p:nvSpPr>
            <p:cNvPr id="9" name="TextBox 9"/>
            <p:cNvSpPr txBox="1"/>
            <p:nvPr/>
          </p:nvSpPr>
          <p:spPr>
            <a:xfrm>
              <a:off x="0" y="-47625"/>
              <a:ext cx="1844498" cy="297218"/>
            </a:xfrm>
            <a:prstGeom prst="rect">
              <a:avLst/>
            </a:prstGeom>
          </p:spPr>
          <p:txBody>
            <a:bodyPr lIns="50800" tIns="50800" rIns="50800" bIns="50800" rtlCol="0" anchor="ctr"/>
            <a:lstStyle/>
            <a:p>
              <a:pPr algn="ctr">
                <a:lnSpc>
                  <a:spcPts val="2800"/>
                </a:lnSpc>
              </a:pPr>
              <a:endParaRPr/>
            </a:p>
          </p:txBody>
        </p:sp>
      </p:grpSp>
      <p:grpSp>
        <p:nvGrpSpPr>
          <p:cNvPr id="10" name="Group 10"/>
          <p:cNvGrpSpPr/>
          <p:nvPr/>
        </p:nvGrpSpPr>
        <p:grpSpPr>
          <a:xfrm>
            <a:off x="1790938" y="4757801"/>
            <a:ext cx="7003329" cy="947674"/>
            <a:chOff x="0" y="0"/>
            <a:chExt cx="1844498" cy="249593"/>
          </a:xfrm>
        </p:grpSpPr>
        <p:sp>
          <p:nvSpPr>
            <p:cNvPr id="11" name="Freeform 11"/>
            <p:cNvSpPr/>
            <p:nvPr/>
          </p:nvSpPr>
          <p:spPr>
            <a:xfrm>
              <a:off x="0" y="0"/>
              <a:ext cx="1844498" cy="249593"/>
            </a:xfrm>
            <a:custGeom>
              <a:avLst/>
              <a:gdLst/>
              <a:ahLst/>
              <a:cxnLst/>
              <a:rect l="l" t="t" r="r" b="b"/>
              <a:pathLst>
                <a:path w="1844498" h="249593">
                  <a:moveTo>
                    <a:pt x="55273" y="0"/>
                  </a:moveTo>
                  <a:lnTo>
                    <a:pt x="1789225" y="0"/>
                  </a:lnTo>
                  <a:cubicBezTo>
                    <a:pt x="1803884" y="0"/>
                    <a:pt x="1817943" y="5823"/>
                    <a:pt x="1828309" y="16189"/>
                  </a:cubicBezTo>
                  <a:cubicBezTo>
                    <a:pt x="1838675" y="26555"/>
                    <a:pt x="1844498" y="40614"/>
                    <a:pt x="1844498" y="55273"/>
                  </a:cubicBezTo>
                  <a:lnTo>
                    <a:pt x="1844498" y="194320"/>
                  </a:lnTo>
                  <a:cubicBezTo>
                    <a:pt x="1844498" y="224846"/>
                    <a:pt x="1819752" y="249593"/>
                    <a:pt x="1789225" y="249593"/>
                  </a:cubicBezTo>
                  <a:lnTo>
                    <a:pt x="55273" y="249593"/>
                  </a:lnTo>
                  <a:cubicBezTo>
                    <a:pt x="24747" y="249593"/>
                    <a:pt x="0" y="224846"/>
                    <a:pt x="0" y="194320"/>
                  </a:cubicBezTo>
                  <a:lnTo>
                    <a:pt x="0" y="55273"/>
                  </a:lnTo>
                  <a:cubicBezTo>
                    <a:pt x="0" y="24747"/>
                    <a:pt x="24747" y="0"/>
                    <a:pt x="55273" y="0"/>
                  </a:cubicBezTo>
                  <a:close/>
                </a:path>
              </a:pathLst>
            </a:custGeom>
            <a:solidFill>
              <a:srgbClr val="000000">
                <a:alpha val="0"/>
              </a:srgbClr>
            </a:solidFill>
            <a:ln w="38100" cap="rnd">
              <a:solidFill>
                <a:srgbClr val="2C4372"/>
              </a:solidFill>
              <a:prstDash val="solid"/>
              <a:round/>
            </a:ln>
          </p:spPr>
        </p:sp>
        <p:sp>
          <p:nvSpPr>
            <p:cNvPr id="12" name="TextBox 12"/>
            <p:cNvSpPr txBox="1"/>
            <p:nvPr/>
          </p:nvSpPr>
          <p:spPr>
            <a:xfrm>
              <a:off x="0" y="-47625"/>
              <a:ext cx="1844498" cy="297218"/>
            </a:xfrm>
            <a:prstGeom prst="rect">
              <a:avLst/>
            </a:prstGeom>
          </p:spPr>
          <p:txBody>
            <a:bodyPr lIns="50800" tIns="50800" rIns="50800" bIns="50800" rtlCol="0" anchor="ctr"/>
            <a:lstStyle/>
            <a:p>
              <a:pPr algn="ctr">
                <a:lnSpc>
                  <a:spcPts val="2800"/>
                </a:lnSpc>
              </a:pPr>
              <a:endParaRPr/>
            </a:p>
          </p:txBody>
        </p:sp>
      </p:grpSp>
      <p:grpSp>
        <p:nvGrpSpPr>
          <p:cNvPr id="13" name="Group 13"/>
          <p:cNvGrpSpPr/>
          <p:nvPr/>
        </p:nvGrpSpPr>
        <p:grpSpPr>
          <a:xfrm>
            <a:off x="9467852" y="4836831"/>
            <a:ext cx="7003329" cy="947674"/>
            <a:chOff x="0" y="0"/>
            <a:chExt cx="1844498" cy="249593"/>
          </a:xfrm>
        </p:grpSpPr>
        <p:sp>
          <p:nvSpPr>
            <p:cNvPr id="14" name="Freeform 14"/>
            <p:cNvSpPr/>
            <p:nvPr/>
          </p:nvSpPr>
          <p:spPr>
            <a:xfrm>
              <a:off x="0" y="0"/>
              <a:ext cx="1844498" cy="249593"/>
            </a:xfrm>
            <a:custGeom>
              <a:avLst/>
              <a:gdLst/>
              <a:ahLst/>
              <a:cxnLst/>
              <a:rect l="l" t="t" r="r" b="b"/>
              <a:pathLst>
                <a:path w="1844498" h="249593">
                  <a:moveTo>
                    <a:pt x="55273" y="0"/>
                  </a:moveTo>
                  <a:lnTo>
                    <a:pt x="1789225" y="0"/>
                  </a:lnTo>
                  <a:cubicBezTo>
                    <a:pt x="1803884" y="0"/>
                    <a:pt x="1817943" y="5823"/>
                    <a:pt x="1828309" y="16189"/>
                  </a:cubicBezTo>
                  <a:cubicBezTo>
                    <a:pt x="1838675" y="26555"/>
                    <a:pt x="1844498" y="40614"/>
                    <a:pt x="1844498" y="55273"/>
                  </a:cubicBezTo>
                  <a:lnTo>
                    <a:pt x="1844498" y="194320"/>
                  </a:lnTo>
                  <a:cubicBezTo>
                    <a:pt x="1844498" y="224846"/>
                    <a:pt x="1819752" y="249593"/>
                    <a:pt x="1789225" y="249593"/>
                  </a:cubicBezTo>
                  <a:lnTo>
                    <a:pt x="55273" y="249593"/>
                  </a:lnTo>
                  <a:cubicBezTo>
                    <a:pt x="24747" y="249593"/>
                    <a:pt x="0" y="224846"/>
                    <a:pt x="0" y="194320"/>
                  </a:cubicBezTo>
                  <a:lnTo>
                    <a:pt x="0" y="55273"/>
                  </a:lnTo>
                  <a:cubicBezTo>
                    <a:pt x="0" y="24747"/>
                    <a:pt x="24747" y="0"/>
                    <a:pt x="55273" y="0"/>
                  </a:cubicBezTo>
                  <a:close/>
                </a:path>
              </a:pathLst>
            </a:custGeom>
            <a:solidFill>
              <a:srgbClr val="000000">
                <a:alpha val="0"/>
              </a:srgbClr>
            </a:solidFill>
            <a:ln w="38100" cap="rnd">
              <a:solidFill>
                <a:srgbClr val="2C4372"/>
              </a:solidFill>
              <a:prstDash val="solid"/>
              <a:round/>
            </a:ln>
          </p:spPr>
        </p:sp>
        <p:sp>
          <p:nvSpPr>
            <p:cNvPr id="15" name="TextBox 15"/>
            <p:cNvSpPr txBox="1"/>
            <p:nvPr/>
          </p:nvSpPr>
          <p:spPr>
            <a:xfrm>
              <a:off x="0" y="-47625"/>
              <a:ext cx="1844498" cy="297218"/>
            </a:xfrm>
            <a:prstGeom prst="rect">
              <a:avLst/>
            </a:prstGeom>
          </p:spPr>
          <p:txBody>
            <a:bodyPr lIns="50800" tIns="50800" rIns="50800" bIns="50800" rtlCol="0" anchor="ctr"/>
            <a:lstStyle/>
            <a:p>
              <a:pPr algn="ctr">
                <a:lnSpc>
                  <a:spcPts val="2800"/>
                </a:lnSpc>
              </a:pPr>
              <a:endParaRPr/>
            </a:p>
          </p:txBody>
        </p:sp>
      </p:grpSp>
      <p:grpSp>
        <p:nvGrpSpPr>
          <p:cNvPr id="16" name="Group 16"/>
          <p:cNvGrpSpPr/>
          <p:nvPr/>
        </p:nvGrpSpPr>
        <p:grpSpPr>
          <a:xfrm>
            <a:off x="1790938" y="5936279"/>
            <a:ext cx="7003329" cy="947674"/>
            <a:chOff x="0" y="0"/>
            <a:chExt cx="1844498" cy="249593"/>
          </a:xfrm>
        </p:grpSpPr>
        <p:sp>
          <p:nvSpPr>
            <p:cNvPr id="17" name="Freeform 17"/>
            <p:cNvSpPr/>
            <p:nvPr/>
          </p:nvSpPr>
          <p:spPr>
            <a:xfrm>
              <a:off x="0" y="0"/>
              <a:ext cx="1844498" cy="249593"/>
            </a:xfrm>
            <a:custGeom>
              <a:avLst/>
              <a:gdLst/>
              <a:ahLst/>
              <a:cxnLst/>
              <a:rect l="l" t="t" r="r" b="b"/>
              <a:pathLst>
                <a:path w="1844498" h="249593">
                  <a:moveTo>
                    <a:pt x="55273" y="0"/>
                  </a:moveTo>
                  <a:lnTo>
                    <a:pt x="1789225" y="0"/>
                  </a:lnTo>
                  <a:cubicBezTo>
                    <a:pt x="1803884" y="0"/>
                    <a:pt x="1817943" y="5823"/>
                    <a:pt x="1828309" y="16189"/>
                  </a:cubicBezTo>
                  <a:cubicBezTo>
                    <a:pt x="1838675" y="26555"/>
                    <a:pt x="1844498" y="40614"/>
                    <a:pt x="1844498" y="55273"/>
                  </a:cubicBezTo>
                  <a:lnTo>
                    <a:pt x="1844498" y="194320"/>
                  </a:lnTo>
                  <a:cubicBezTo>
                    <a:pt x="1844498" y="224846"/>
                    <a:pt x="1819752" y="249593"/>
                    <a:pt x="1789225" y="249593"/>
                  </a:cubicBezTo>
                  <a:lnTo>
                    <a:pt x="55273" y="249593"/>
                  </a:lnTo>
                  <a:cubicBezTo>
                    <a:pt x="24747" y="249593"/>
                    <a:pt x="0" y="224846"/>
                    <a:pt x="0" y="194320"/>
                  </a:cubicBezTo>
                  <a:lnTo>
                    <a:pt x="0" y="55273"/>
                  </a:lnTo>
                  <a:cubicBezTo>
                    <a:pt x="0" y="24747"/>
                    <a:pt x="24747" y="0"/>
                    <a:pt x="55273" y="0"/>
                  </a:cubicBezTo>
                  <a:close/>
                </a:path>
              </a:pathLst>
            </a:custGeom>
            <a:solidFill>
              <a:srgbClr val="000000">
                <a:alpha val="0"/>
              </a:srgbClr>
            </a:solidFill>
            <a:ln w="38100" cap="rnd">
              <a:solidFill>
                <a:srgbClr val="2C4372"/>
              </a:solidFill>
              <a:prstDash val="solid"/>
              <a:round/>
            </a:ln>
          </p:spPr>
        </p:sp>
        <p:sp>
          <p:nvSpPr>
            <p:cNvPr id="18" name="TextBox 18"/>
            <p:cNvSpPr txBox="1"/>
            <p:nvPr/>
          </p:nvSpPr>
          <p:spPr>
            <a:xfrm>
              <a:off x="0" y="-47625"/>
              <a:ext cx="1844498" cy="297218"/>
            </a:xfrm>
            <a:prstGeom prst="rect">
              <a:avLst/>
            </a:prstGeom>
          </p:spPr>
          <p:txBody>
            <a:bodyPr lIns="50800" tIns="50800" rIns="50800" bIns="50800" rtlCol="0" anchor="ctr"/>
            <a:lstStyle/>
            <a:p>
              <a:pPr algn="ctr">
                <a:lnSpc>
                  <a:spcPts val="2800"/>
                </a:lnSpc>
              </a:pPr>
              <a:endParaRPr/>
            </a:p>
          </p:txBody>
        </p:sp>
      </p:grpSp>
      <p:grpSp>
        <p:nvGrpSpPr>
          <p:cNvPr id="22" name="Group 22"/>
          <p:cNvGrpSpPr/>
          <p:nvPr/>
        </p:nvGrpSpPr>
        <p:grpSpPr>
          <a:xfrm>
            <a:off x="9493252" y="6078232"/>
            <a:ext cx="7003329" cy="947674"/>
            <a:chOff x="0" y="0"/>
            <a:chExt cx="1844498" cy="249593"/>
          </a:xfrm>
        </p:grpSpPr>
        <p:sp>
          <p:nvSpPr>
            <p:cNvPr id="23" name="Freeform 23"/>
            <p:cNvSpPr/>
            <p:nvPr/>
          </p:nvSpPr>
          <p:spPr>
            <a:xfrm>
              <a:off x="0" y="0"/>
              <a:ext cx="1844498" cy="249593"/>
            </a:xfrm>
            <a:custGeom>
              <a:avLst/>
              <a:gdLst/>
              <a:ahLst/>
              <a:cxnLst/>
              <a:rect l="l" t="t" r="r" b="b"/>
              <a:pathLst>
                <a:path w="1844498" h="249593">
                  <a:moveTo>
                    <a:pt x="55273" y="0"/>
                  </a:moveTo>
                  <a:lnTo>
                    <a:pt x="1789225" y="0"/>
                  </a:lnTo>
                  <a:cubicBezTo>
                    <a:pt x="1803884" y="0"/>
                    <a:pt x="1817943" y="5823"/>
                    <a:pt x="1828309" y="16189"/>
                  </a:cubicBezTo>
                  <a:cubicBezTo>
                    <a:pt x="1838675" y="26555"/>
                    <a:pt x="1844498" y="40614"/>
                    <a:pt x="1844498" y="55273"/>
                  </a:cubicBezTo>
                  <a:lnTo>
                    <a:pt x="1844498" y="194320"/>
                  </a:lnTo>
                  <a:cubicBezTo>
                    <a:pt x="1844498" y="224846"/>
                    <a:pt x="1819752" y="249593"/>
                    <a:pt x="1789225" y="249593"/>
                  </a:cubicBezTo>
                  <a:lnTo>
                    <a:pt x="55273" y="249593"/>
                  </a:lnTo>
                  <a:cubicBezTo>
                    <a:pt x="24747" y="249593"/>
                    <a:pt x="0" y="224846"/>
                    <a:pt x="0" y="194320"/>
                  </a:cubicBezTo>
                  <a:lnTo>
                    <a:pt x="0" y="55273"/>
                  </a:lnTo>
                  <a:cubicBezTo>
                    <a:pt x="0" y="24747"/>
                    <a:pt x="24747" y="0"/>
                    <a:pt x="55273" y="0"/>
                  </a:cubicBezTo>
                  <a:close/>
                </a:path>
              </a:pathLst>
            </a:custGeom>
            <a:solidFill>
              <a:srgbClr val="000000">
                <a:alpha val="0"/>
              </a:srgbClr>
            </a:solidFill>
            <a:ln w="38100" cap="rnd">
              <a:solidFill>
                <a:srgbClr val="2C4372"/>
              </a:solidFill>
              <a:prstDash val="solid"/>
              <a:round/>
            </a:ln>
          </p:spPr>
          <p:txBody>
            <a:bodyPr/>
            <a:lstStyle/>
            <a:p>
              <a:endParaRPr lang="en-ID" dirty="0"/>
            </a:p>
          </p:txBody>
        </p:sp>
        <p:sp>
          <p:nvSpPr>
            <p:cNvPr id="24" name="TextBox 24"/>
            <p:cNvSpPr txBox="1"/>
            <p:nvPr/>
          </p:nvSpPr>
          <p:spPr>
            <a:xfrm>
              <a:off x="0" y="-47625"/>
              <a:ext cx="1844498" cy="297218"/>
            </a:xfrm>
            <a:prstGeom prst="rect">
              <a:avLst/>
            </a:prstGeom>
          </p:spPr>
          <p:txBody>
            <a:bodyPr lIns="50800" tIns="50800" rIns="50800" bIns="50800" rtlCol="0" anchor="ctr"/>
            <a:lstStyle/>
            <a:p>
              <a:pPr algn="ctr">
                <a:lnSpc>
                  <a:spcPts val="2800"/>
                </a:lnSpc>
              </a:pPr>
              <a:endParaRPr/>
            </a:p>
          </p:txBody>
        </p:sp>
      </p:grpSp>
      <p:grpSp>
        <p:nvGrpSpPr>
          <p:cNvPr id="28" name="Group 28"/>
          <p:cNvGrpSpPr/>
          <p:nvPr/>
        </p:nvGrpSpPr>
        <p:grpSpPr>
          <a:xfrm>
            <a:off x="7967061" y="3698014"/>
            <a:ext cx="710294" cy="710294"/>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4372"/>
            </a:solidFill>
          </p:spPr>
        </p:sp>
        <p:sp>
          <p:nvSpPr>
            <p:cNvPr id="30" name="TextBox 30"/>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grpSp>
        <p:nvGrpSpPr>
          <p:cNvPr id="31" name="Group 31"/>
          <p:cNvGrpSpPr/>
          <p:nvPr/>
        </p:nvGrpSpPr>
        <p:grpSpPr>
          <a:xfrm>
            <a:off x="15670404" y="3738442"/>
            <a:ext cx="710294" cy="710294"/>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4372"/>
            </a:solidFill>
          </p:spPr>
        </p:sp>
        <p:sp>
          <p:nvSpPr>
            <p:cNvPr id="33" name="TextBox 33"/>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grpSp>
        <p:nvGrpSpPr>
          <p:cNvPr id="34" name="Group 34"/>
          <p:cNvGrpSpPr/>
          <p:nvPr/>
        </p:nvGrpSpPr>
        <p:grpSpPr>
          <a:xfrm>
            <a:off x="7967061" y="4876491"/>
            <a:ext cx="710294" cy="710294"/>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4372"/>
            </a:solidFill>
          </p:spPr>
        </p:sp>
        <p:sp>
          <p:nvSpPr>
            <p:cNvPr id="36" name="TextBox 36"/>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grpSp>
        <p:nvGrpSpPr>
          <p:cNvPr id="37" name="Group 37"/>
          <p:cNvGrpSpPr/>
          <p:nvPr/>
        </p:nvGrpSpPr>
        <p:grpSpPr>
          <a:xfrm>
            <a:off x="15645004" y="4955521"/>
            <a:ext cx="710294" cy="710294"/>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4372"/>
            </a:solidFill>
          </p:spPr>
        </p:sp>
        <p:sp>
          <p:nvSpPr>
            <p:cNvPr id="39" name="TextBox 39"/>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grpSp>
        <p:nvGrpSpPr>
          <p:cNvPr id="40" name="Group 40"/>
          <p:cNvGrpSpPr/>
          <p:nvPr/>
        </p:nvGrpSpPr>
        <p:grpSpPr>
          <a:xfrm>
            <a:off x="7967061" y="6054969"/>
            <a:ext cx="710294" cy="710294"/>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4372"/>
            </a:solidFill>
          </p:spPr>
        </p:sp>
        <p:sp>
          <p:nvSpPr>
            <p:cNvPr id="42" name="TextBox 42"/>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grpSp>
        <p:nvGrpSpPr>
          <p:cNvPr id="46" name="Group 46"/>
          <p:cNvGrpSpPr/>
          <p:nvPr/>
        </p:nvGrpSpPr>
        <p:grpSpPr>
          <a:xfrm>
            <a:off x="15669375" y="6196922"/>
            <a:ext cx="710294" cy="710294"/>
            <a:chOff x="0" y="0"/>
            <a:chExt cx="812800" cy="812800"/>
          </a:xfrm>
        </p:grpSpPr>
        <p:sp>
          <p:nvSpPr>
            <p:cNvPr id="47" name="Freeform 4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4372"/>
            </a:solidFill>
          </p:spPr>
        </p:sp>
        <p:sp>
          <p:nvSpPr>
            <p:cNvPr id="48" name="TextBox 48"/>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52" name="Freeform 52"/>
          <p:cNvSpPr/>
          <p:nvPr/>
        </p:nvSpPr>
        <p:spPr>
          <a:xfrm>
            <a:off x="9596470" y="736048"/>
            <a:ext cx="852551" cy="852551"/>
          </a:xfrm>
          <a:custGeom>
            <a:avLst/>
            <a:gdLst/>
            <a:ahLst/>
            <a:cxnLst/>
            <a:rect l="l" t="t" r="r" b="b"/>
            <a:pathLst>
              <a:path w="852551" h="852551">
                <a:moveTo>
                  <a:pt x="0" y="0"/>
                </a:moveTo>
                <a:lnTo>
                  <a:pt x="852551" y="0"/>
                </a:lnTo>
                <a:lnTo>
                  <a:pt x="852551" y="852551"/>
                </a:lnTo>
                <a:lnTo>
                  <a:pt x="0" y="8525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3" name="Freeform 53"/>
          <p:cNvSpPr/>
          <p:nvPr/>
        </p:nvSpPr>
        <p:spPr>
          <a:xfrm>
            <a:off x="-970791" y="8484049"/>
            <a:ext cx="2761729" cy="2880552"/>
          </a:xfrm>
          <a:custGeom>
            <a:avLst/>
            <a:gdLst/>
            <a:ahLst/>
            <a:cxnLst/>
            <a:rect l="l" t="t" r="r" b="b"/>
            <a:pathLst>
              <a:path w="2761729" h="2880552">
                <a:moveTo>
                  <a:pt x="0" y="0"/>
                </a:moveTo>
                <a:lnTo>
                  <a:pt x="2761729" y="0"/>
                </a:lnTo>
                <a:lnTo>
                  <a:pt x="2761729" y="2880552"/>
                </a:lnTo>
                <a:lnTo>
                  <a:pt x="0" y="288055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4" name="Freeform 54"/>
          <p:cNvSpPr/>
          <p:nvPr/>
        </p:nvSpPr>
        <p:spPr>
          <a:xfrm>
            <a:off x="16380698" y="7588383"/>
            <a:ext cx="4635645" cy="4931537"/>
          </a:xfrm>
          <a:custGeom>
            <a:avLst/>
            <a:gdLst/>
            <a:ahLst/>
            <a:cxnLst/>
            <a:rect l="l" t="t" r="r" b="b"/>
            <a:pathLst>
              <a:path w="4635645" h="4931537">
                <a:moveTo>
                  <a:pt x="0" y="0"/>
                </a:moveTo>
                <a:lnTo>
                  <a:pt x="4635645" y="0"/>
                </a:lnTo>
                <a:lnTo>
                  <a:pt x="4635645" y="4931537"/>
                </a:lnTo>
                <a:lnTo>
                  <a:pt x="0" y="4931537"/>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55" name="TextBox 55"/>
          <p:cNvSpPr txBox="1"/>
          <p:nvPr/>
        </p:nvSpPr>
        <p:spPr>
          <a:xfrm>
            <a:off x="1790938" y="1717764"/>
            <a:ext cx="8658083" cy="1060451"/>
          </a:xfrm>
          <a:prstGeom prst="rect">
            <a:avLst/>
          </a:prstGeom>
        </p:spPr>
        <p:txBody>
          <a:bodyPr lIns="0" tIns="0" rIns="0" bIns="0" rtlCol="0" anchor="t">
            <a:spAutoFit/>
          </a:bodyPr>
          <a:lstStyle/>
          <a:p>
            <a:pPr algn="l">
              <a:lnSpc>
                <a:spcPts val="8000"/>
              </a:lnSpc>
            </a:pPr>
            <a:r>
              <a:rPr lang="en-US" sz="8000" b="1" dirty="0">
                <a:solidFill>
                  <a:srgbClr val="2C4372"/>
                </a:solidFill>
                <a:latin typeface="Canva Sans Bold"/>
                <a:ea typeface="Canva Sans Bold"/>
                <a:cs typeface="Canva Sans Bold"/>
                <a:sym typeface="Canva Sans Bold"/>
              </a:rPr>
              <a:t>Overview</a:t>
            </a:r>
          </a:p>
        </p:txBody>
      </p:sp>
      <p:sp>
        <p:nvSpPr>
          <p:cNvPr id="56" name="TextBox 56"/>
          <p:cNvSpPr txBox="1"/>
          <p:nvPr/>
        </p:nvSpPr>
        <p:spPr>
          <a:xfrm>
            <a:off x="2272705" y="3881711"/>
            <a:ext cx="4802258" cy="371897"/>
          </a:xfrm>
          <a:prstGeom prst="rect">
            <a:avLst/>
          </a:prstGeom>
        </p:spPr>
        <p:txBody>
          <a:bodyPr lIns="0" tIns="0" rIns="0" bIns="0" rtlCol="0" anchor="t">
            <a:spAutoFit/>
          </a:bodyPr>
          <a:lstStyle/>
          <a:p>
            <a:pPr algn="l">
              <a:lnSpc>
                <a:spcPts val="2879"/>
              </a:lnSpc>
            </a:pPr>
            <a:r>
              <a:rPr lang="en-US" sz="2800" b="1" dirty="0">
                <a:solidFill>
                  <a:srgbClr val="2C4372"/>
                </a:solidFill>
                <a:latin typeface="Canva Sans Bold"/>
                <a:ea typeface="Canva Sans Bold"/>
                <a:cs typeface="Canva Sans Bold"/>
                <a:sym typeface="Canva Sans Bold"/>
              </a:rPr>
              <a:t>Latar </a:t>
            </a:r>
            <a:r>
              <a:rPr lang="en-US" sz="2800" b="1" dirty="0" err="1">
                <a:solidFill>
                  <a:srgbClr val="2C4372"/>
                </a:solidFill>
                <a:latin typeface="Canva Sans Bold"/>
                <a:ea typeface="Canva Sans Bold"/>
                <a:cs typeface="Canva Sans Bold"/>
                <a:sym typeface="Canva Sans Bold"/>
              </a:rPr>
              <a:t>Belakang</a:t>
            </a:r>
            <a:endParaRPr lang="en-US" sz="2800" b="1" dirty="0">
              <a:solidFill>
                <a:srgbClr val="2C4372"/>
              </a:solidFill>
              <a:latin typeface="Canva Sans Bold"/>
              <a:ea typeface="Canva Sans Bold"/>
              <a:cs typeface="Canva Sans Bold"/>
              <a:sym typeface="Canva Sans Bold"/>
            </a:endParaRPr>
          </a:p>
        </p:txBody>
      </p:sp>
      <p:sp>
        <p:nvSpPr>
          <p:cNvPr id="57" name="TextBox 57"/>
          <p:cNvSpPr txBox="1"/>
          <p:nvPr/>
        </p:nvSpPr>
        <p:spPr>
          <a:xfrm>
            <a:off x="7967061" y="3881501"/>
            <a:ext cx="710294" cy="352425"/>
          </a:xfrm>
          <a:prstGeom prst="rect">
            <a:avLst/>
          </a:prstGeom>
        </p:spPr>
        <p:txBody>
          <a:bodyPr lIns="0" tIns="0" rIns="0" bIns="0" rtlCol="0" anchor="t">
            <a:spAutoFit/>
          </a:bodyPr>
          <a:lstStyle/>
          <a:p>
            <a:pPr algn="ctr">
              <a:lnSpc>
                <a:spcPts val="2879"/>
              </a:lnSpc>
            </a:pPr>
            <a:r>
              <a:rPr lang="en-US" sz="2400" b="1">
                <a:solidFill>
                  <a:srgbClr val="FFFFFF"/>
                </a:solidFill>
                <a:latin typeface="Canva Sans Bold"/>
                <a:ea typeface="Canva Sans Bold"/>
                <a:cs typeface="Canva Sans Bold"/>
                <a:sym typeface="Canva Sans Bold"/>
              </a:rPr>
              <a:t>01</a:t>
            </a:r>
          </a:p>
        </p:txBody>
      </p:sp>
      <p:sp>
        <p:nvSpPr>
          <p:cNvPr id="58" name="TextBox 58"/>
          <p:cNvSpPr txBox="1"/>
          <p:nvPr/>
        </p:nvSpPr>
        <p:spPr>
          <a:xfrm>
            <a:off x="15670404" y="3921929"/>
            <a:ext cx="710294" cy="358368"/>
          </a:xfrm>
          <a:prstGeom prst="rect">
            <a:avLst/>
          </a:prstGeom>
        </p:spPr>
        <p:txBody>
          <a:bodyPr lIns="0" tIns="0" rIns="0" bIns="0" rtlCol="0" anchor="t">
            <a:spAutoFit/>
          </a:bodyPr>
          <a:lstStyle/>
          <a:p>
            <a:pPr algn="ctr">
              <a:lnSpc>
                <a:spcPts val="2879"/>
              </a:lnSpc>
            </a:pPr>
            <a:r>
              <a:rPr lang="en-US" sz="2400" b="1" dirty="0">
                <a:solidFill>
                  <a:srgbClr val="FFFFFF"/>
                </a:solidFill>
                <a:latin typeface="Canva Sans Bold"/>
                <a:ea typeface="Canva Sans Bold"/>
                <a:cs typeface="Canva Sans Bold"/>
                <a:sym typeface="Canva Sans Bold"/>
              </a:rPr>
              <a:t>04</a:t>
            </a:r>
          </a:p>
        </p:txBody>
      </p:sp>
      <p:sp>
        <p:nvSpPr>
          <p:cNvPr id="59" name="TextBox 59"/>
          <p:cNvSpPr txBox="1"/>
          <p:nvPr/>
        </p:nvSpPr>
        <p:spPr>
          <a:xfrm>
            <a:off x="7967061" y="5059979"/>
            <a:ext cx="710294" cy="352425"/>
          </a:xfrm>
          <a:prstGeom prst="rect">
            <a:avLst/>
          </a:prstGeom>
        </p:spPr>
        <p:txBody>
          <a:bodyPr lIns="0" tIns="0" rIns="0" bIns="0" rtlCol="0" anchor="t">
            <a:spAutoFit/>
          </a:bodyPr>
          <a:lstStyle/>
          <a:p>
            <a:pPr algn="ctr">
              <a:lnSpc>
                <a:spcPts val="2879"/>
              </a:lnSpc>
            </a:pPr>
            <a:r>
              <a:rPr lang="en-US" sz="2400" b="1">
                <a:solidFill>
                  <a:srgbClr val="FFFFFF"/>
                </a:solidFill>
                <a:latin typeface="Canva Sans Bold"/>
                <a:ea typeface="Canva Sans Bold"/>
                <a:cs typeface="Canva Sans Bold"/>
                <a:sym typeface="Canva Sans Bold"/>
              </a:rPr>
              <a:t>02</a:t>
            </a:r>
          </a:p>
        </p:txBody>
      </p:sp>
      <p:sp>
        <p:nvSpPr>
          <p:cNvPr id="60" name="TextBox 60"/>
          <p:cNvSpPr txBox="1"/>
          <p:nvPr/>
        </p:nvSpPr>
        <p:spPr>
          <a:xfrm>
            <a:off x="15645004" y="5139009"/>
            <a:ext cx="710294" cy="358368"/>
          </a:xfrm>
          <a:prstGeom prst="rect">
            <a:avLst/>
          </a:prstGeom>
        </p:spPr>
        <p:txBody>
          <a:bodyPr lIns="0" tIns="0" rIns="0" bIns="0" rtlCol="0" anchor="t">
            <a:spAutoFit/>
          </a:bodyPr>
          <a:lstStyle/>
          <a:p>
            <a:pPr algn="ctr">
              <a:lnSpc>
                <a:spcPts val="2879"/>
              </a:lnSpc>
            </a:pPr>
            <a:r>
              <a:rPr lang="en-US" sz="2400" b="1" dirty="0">
                <a:solidFill>
                  <a:srgbClr val="FFFFFF"/>
                </a:solidFill>
                <a:latin typeface="Canva Sans Bold"/>
                <a:ea typeface="Canva Sans Bold"/>
                <a:cs typeface="Canva Sans Bold"/>
                <a:sym typeface="Canva Sans Bold"/>
              </a:rPr>
              <a:t>05</a:t>
            </a:r>
          </a:p>
        </p:txBody>
      </p:sp>
      <p:sp>
        <p:nvSpPr>
          <p:cNvPr id="61" name="TextBox 61"/>
          <p:cNvSpPr txBox="1"/>
          <p:nvPr/>
        </p:nvSpPr>
        <p:spPr>
          <a:xfrm>
            <a:off x="9975018" y="3922139"/>
            <a:ext cx="5230883" cy="371897"/>
          </a:xfrm>
          <a:prstGeom prst="rect">
            <a:avLst/>
          </a:prstGeom>
        </p:spPr>
        <p:txBody>
          <a:bodyPr lIns="0" tIns="0" rIns="0" bIns="0" rtlCol="0" anchor="t">
            <a:spAutoFit/>
          </a:bodyPr>
          <a:lstStyle/>
          <a:p>
            <a:pPr algn="l">
              <a:lnSpc>
                <a:spcPts val="2879"/>
              </a:lnSpc>
            </a:pPr>
            <a:r>
              <a:rPr lang="en-US" sz="2800" b="1" dirty="0">
                <a:solidFill>
                  <a:srgbClr val="2C4372"/>
                </a:solidFill>
                <a:latin typeface="Canva Sans Bold"/>
                <a:ea typeface="Canva Sans Bold"/>
                <a:cs typeface="Canva Sans Bold"/>
                <a:sym typeface="Canva Sans Bold"/>
              </a:rPr>
              <a:t>Hak Akses</a:t>
            </a:r>
          </a:p>
        </p:txBody>
      </p:sp>
      <p:sp>
        <p:nvSpPr>
          <p:cNvPr id="62" name="TextBox 62"/>
          <p:cNvSpPr txBox="1"/>
          <p:nvPr/>
        </p:nvSpPr>
        <p:spPr>
          <a:xfrm>
            <a:off x="2272705" y="5060189"/>
            <a:ext cx="5378328" cy="371897"/>
          </a:xfrm>
          <a:prstGeom prst="rect">
            <a:avLst/>
          </a:prstGeom>
        </p:spPr>
        <p:txBody>
          <a:bodyPr wrap="square" lIns="0" tIns="0" rIns="0" bIns="0" rtlCol="0" anchor="t">
            <a:spAutoFit/>
          </a:bodyPr>
          <a:lstStyle/>
          <a:p>
            <a:pPr algn="l">
              <a:lnSpc>
                <a:spcPts val="2879"/>
              </a:lnSpc>
            </a:pPr>
            <a:r>
              <a:rPr lang="en-US" sz="2800" b="1" dirty="0">
                <a:solidFill>
                  <a:srgbClr val="2C4372"/>
                </a:solidFill>
                <a:latin typeface="Canva Sans Bold"/>
                <a:ea typeface="Canva Sans Bold"/>
                <a:cs typeface="Canva Sans Bold"/>
                <a:sym typeface="Canva Sans Bold"/>
              </a:rPr>
              <a:t>Tujuan dan Manfaat Website</a:t>
            </a:r>
          </a:p>
        </p:txBody>
      </p:sp>
      <p:sp>
        <p:nvSpPr>
          <p:cNvPr id="63" name="TextBox 63"/>
          <p:cNvSpPr txBox="1"/>
          <p:nvPr/>
        </p:nvSpPr>
        <p:spPr>
          <a:xfrm>
            <a:off x="9949618" y="5139218"/>
            <a:ext cx="5230883" cy="371897"/>
          </a:xfrm>
          <a:prstGeom prst="rect">
            <a:avLst/>
          </a:prstGeom>
        </p:spPr>
        <p:txBody>
          <a:bodyPr lIns="0" tIns="0" rIns="0" bIns="0" rtlCol="0" anchor="t">
            <a:spAutoFit/>
          </a:bodyPr>
          <a:lstStyle/>
          <a:p>
            <a:pPr algn="l">
              <a:lnSpc>
                <a:spcPts val="2879"/>
              </a:lnSpc>
            </a:pPr>
            <a:r>
              <a:rPr lang="en-US" sz="2800" b="1" dirty="0">
                <a:solidFill>
                  <a:srgbClr val="2C4372"/>
                </a:solidFill>
                <a:latin typeface="Canva Sans Bold"/>
                <a:ea typeface="Canva Sans Bold"/>
                <a:cs typeface="Canva Sans Bold"/>
                <a:sym typeface="Canva Sans Bold"/>
              </a:rPr>
              <a:t>Fitur </a:t>
            </a:r>
            <a:r>
              <a:rPr lang="en-US" sz="2800" b="1" dirty="0" err="1">
                <a:solidFill>
                  <a:srgbClr val="2C4372"/>
                </a:solidFill>
                <a:latin typeface="Canva Sans Bold"/>
                <a:ea typeface="Canva Sans Bold"/>
                <a:cs typeface="Canva Sans Bold"/>
                <a:sym typeface="Canva Sans Bold"/>
              </a:rPr>
              <a:t>Fitur</a:t>
            </a:r>
            <a:r>
              <a:rPr lang="en-US" sz="2800" b="1" dirty="0">
                <a:solidFill>
                  <a:srgbClr val="2C4372"/>
                </a:solidFill>
                <a:latin typeface="Canva Sans Bold"/>
                <a:ea typeface="Canva Sans Bold"/>
                <a:cs typeface="Canva Sans Bold"/>
                <a:sym typeface="Canva Sans Bold"/>
              </a:rPr>
              <a:t> Utama</a:t>
            </a:r>
          </a:p>
        </p:txBody>
      </p:sp>
      <p:sp>
        <p:nvSpPr>
          <p:cNvPr id="64" name="TextBox 64"/>
          <p:cNvSpPr txBox="1"/>
          <p:nvPr/>
        </p:nvSpPr>
        <p:spPr>
          <a:xfrm>
            <a:off x="2272705" y="6238665"/>
            <a:ext cx="4802258" cy="371897"/>
          </a:xfrm>
          <a:prstGeom prst="rect">
            <a:avLst/>
          </a:prstGeom>
        </p:spPr>
        <p:txBody>
          <a:bodyPr lIns="0" tIns="0" rIns="0" bIns="0" rtlCol="0" anchor="t">
            <a:spAutoFit/>
          </a:bodyPr>
          <a:lstStyle/>
          <a:p>
            <a:pPr algn="l">
              <a:lnSpc>
                <a:spcPts val="2879"/>
              </a:lnSpc>
            </a:pPr>
            <a:r>
              <a:rPr lang="en-US" sz="2800" b="1" dirty="0">
                <a:solidFill>
                  <a:srgbClr val="2C4372"/>
                </a:solidFill>
                <a:latin typeface="Canva Sans Bold"/>
                <a:ea typeface="Canva Sans Bold"/>
                <a:cs typeface="Canva Sans Bold"/>
                <a:sym typeface="Canva Sans Bold"/>
              </a:rPr>
              <a:t>Tools dan Bahasa Program</a:t>
            </a:r>
          </a:p>
        </p:txBody>
      </p:sp>
      <p:sp>
        <p:nvSpPr>
          <p:cNvPr id="66" name="TextBox 66"/>
          <p:cNvSpPr txBox="1"/>
          <p:nvPr/>
        </p:nvSpPr>
        <p:spPr>
          <a:xfrm>
            <a:off x="9975019" y="6380619"/>
            <a:ext cx="4802258" cy="371897"/>
          </a:xfrm>
          <a:prstGeom prst="rect">
            <a:avLst/>
          </a:prstGeom>
        </p:spPr>
        <p:txBody>
          <a:bodyPr wrap="square" lIns="0" tIns="0" rIns="0" bIns="0" rtlCol="0" anchor="t">
            <a:spAutoFit/>
          </a:bodyPr>
          <a:lstStyle/>
          <a:p>
            <a:pPr algn="l">
              <a:lnSpc>
                <a:spcPts val="2879"/>
              </a:lnSpc>
            </a:pPr>
            <a:r>
              <a:rPr lang="en-US" sz="2800" b="1" dirty="0">
                <a:solidFill>
                  <a:srgbClr val="2C4372"/>
                </a:solidFill>
                <a:latin typeface="Canva Sans Bold"/>
                <a:ea typeface="Canva Sans Bold"/>
                <a:cs typeface="Canva Sans Bold"/>
                <a:sym typeface="Canva Sans Bold"/>
              </a:rPr>
              <a:t>Use Case Diagram</a:t>
            </a:r>
          </a:p>
        </p:txBody>
      </p:sp>
      <p:sp>
        <p:nvSpPr>
          <p:cNvPr id="68" name="TextBox 68"/>
          <p:cNvSpPr txBox="1"/>
          <p:nvPr/>
        </p:nvSpPr>
        <p:spPr>
          <a:xfrm>
            <a:off x="7967061" y="6238456"/>
            <a:ext cx="710294" cy="358368"/>
          </a:xfrm>
          <a:prstGeom prst="rect">
            <a:avLst/>
          </a:prstGeom>
        </p:spPr>
        <p:txBody>
          <a:bodyPr lIns="0" tIns="0" rIns="0" bIns="0" rtlCol="0" anchor="t">
            <a:spAutoFit/>
          </a:bodyPr>
          <a:lstStyle/>
          <a:p>
            <a:pPr algn="ctr">
              <a:lnSpc>
                <a:spcPts val="2879"/>
              </a:lnSpc>
            </a:pPr>
            <a:r>
              <a:rPr lang="en-US" sz="2400" b="1" dirty="0">
                <a:solidFill>
                  <a:srgbClr val="FFFFFF"/>
                </a:solidFill>
                <a:latin typeface="Canva Sans Bold"/>
                <a:ea typeface="Canva Sans Bold"/>
                <a:cs typeface="Canva Sans Bold"/>
                <a:sym typeface="Canva Sans Bold"/>
              </a:rPr>
              <a:t>03</a:t>
            </a:r>
          </a:p>
        </p:txBody>
      </p:sp>
      <p:sp>
        <p:nvSpPr>
          <p:cNvPr id="70" name="TextBox 70"/>
          <p:cNvSpPr txBox="1"/>
          <p:nvPr/>
        </p:nvSpPr>
        <p:spPr>
          <a:xfrm>
            <a:off x="15659240" y="6380619"/>
            <a:ext cx="710294" cy="358368"/>
          </a:xfrm>
          <a:prstGeom prst="rect">
            <a:avLst/>
          </a:prstGeom>
        </p:spPr>
        <p:txBody>
          <a:bodyPr lIns="0" tIns="0" rIns="0" bIns="0" rtlCol="0" anchor="t">
            <a:spAutoFit/>
          </a:bodyPr>
          <a:lstStyle/>
          <a:p>
            <a:pPr algn="ctr">
              <a:lnSpc>
                <a:spcPts val="2879"/>
              </a:lnSpc>
            </a:pPr>
            <a:r>
              <a:rPr lang="en-US" sz="2400" b="1" dirty="0">
                <a:solidFill>
                  <a:srgbClr val="FFFFFF"/>
                </a:solidFill>
                <a:latin typeface="Canva Sans Bold"/>
                <a:ea typeface="Canva Sans Bold"/>
                <a:cs typeface="Canva Sans Bold"/>
                <a:sym typeface="Canva Sans Bold"/>
              </a:rPr>
              <a:t>06</a:t>
            </a:r>
          </a:p>
        </p:txBody>
      </p:sp>
      <p:grpSp>
        <p:nvGrpSpPr>
          <p:cNvPr id="25" name="Group 22">
            <a:extLst>
              <a:ext uri="{FF2B5EF4-FFF2-40B4-BE49-F238E27FC236}">
                <a16:creationId xmlns:a16="http://schemas.microsoft.com/office/drawing/2014/main" id="{0A2DEA9A-3C3E-47CA-219F-812E1E00EEA1}"/>
              </a:ext>
            </a:extLst>
          </p:cNvPr>
          <p:cNvGrpSpPr/>
          <p:nvPr/>
        </p:nvGrpSpPr>
        <p:grpSpPr>
          <a:xfrm>
            <a:off x="5642335" y="7206148"/>
            <a:ext cx="7003329" cy="1128500"/>
            <a:chOff x="0" y="-47625"/>
            <a:chExt cx="1844498" cy="297218"/>
          </a:xfrm>
        </p:grpSpPr>
        <p:sp>
          <p:nvSpPr>
            <p:cNvPr id="26" name="Freeform 23">
              <a:extLst>
                <a:ext uri="{FF2B5EF4-FFF2-40B4-BE49-F238E27FC236}">
                  <a16:creationId xmlns:a16="http://schemas.microsoft.com/office/drawing/2014/main" id="{A3EED57B-5CA0-ABE0-F111-6A4B2D7913AF}"/>
                </a:ext>
              </a:extLst>
            </p:cNvPr>
            <p:cNvSpPr/>
            <p:nvPr/>
          </p:nvSpPr>
          <p:spPr>
            <a:xfrm>
              <a:off x="0" y="0"/>
              <a:ext cx="1844498" cy="249593"/>
            </a:xfrm>
            <a:custGeom>
              <a:avLst/>
              <a:gdLst/>
              <a:ahLst/>
              <a:cxnLst/>
              <a:rect l="l" t="t" r="r" b="b"/>
              <a:pathLst>
                <a:path w="1844498" h="249593">
                  <a:moveTo>
                    <a:pt x="55273" y="0"/>
                  </a:moveTo>
                  <a:lnTo>
                    <a:pt x="1789225" y="0"/>
                  </a:lnTo>
                  <a:cubicBezTo>
                    <a:pt x="1803884" y="0"/>
                    <a:pt x="1817943" y="5823"/>
                    <a:pt x="1828309" y="16189"/>
                  </a:cubicBezTo>
                  <a:cubicBezTo>
                    <a:pt x="1838675" y="26555"/>
                    <a:pt x="1844498" y="40614"/>
                    <a:pt x="1844498" y="55273"/>
                  </a:cubicBezTo>
                  <a:lnTo>
                    <a:pt x="1844498" y="194320"/>
                  </a:lnTo>
                  <a:cubicBezTo>
                    <a:pt x="1844498" y="224846"/>
                    <a:pt x="1819752" y="249593"/>
                    <a:pt x="1789225" y="249593"/>
                  </a:cubicBezTo>
                  <a:lnTo>
                    <a:pt x="55273" y="249593"/>
                  </a:lnTo>
                  <a:cubicBezTo>
                    <a:pt x="24747" y="249593"/>
                    <a:pt x="0" y="224846"/>
                    <a:pt x="0" y="194320"/>
                  </a:cubicBezTo>
                  <a:lnTo>
                    <a:pt x="0" y="55273"/>
                  </a:lnTo>
                  <a:cubicBezTo>
                    <a:pt x="0" y="24747"/>
                    <a:pt x="24747" y="0"/>
                    <a:pt x="55273" y="0"/>
                  </a:cubicBezTo>
                  <a:close/>
                </a:path>
              </a:pathLst>
            </a:custGeom>
            <a:solidFill>
              <a:srgbClr val="000000">
                <a:alpha val="0"/>
              </a:srgbClr>
            </a:solidFill>
            <a:ln w="38100" cap="rnd">
              <a:solidFill>
                <a:srgbClr val="2C4372"/>
              </a:solidFill>
              <a:prstDash val="solid"/>
              <a:round/>
            </a:ln>
          </p:spPr>
          <p:txBody>
            <a:bodyPr/>
            <a:lstStyle/>
            <a:p>
              <a:endParaRPr lang="en-ID" dirty="0"/>
            </a:p>
          </p:txBody>
        </p:sp>
        <p:sp>
          <p:nvSpPr>
            <p:cNvPr id="27" name="TextBox 24">
              <a:extLst>
                <a:ext uri="{FF2B5EF4-FFF2-40B4-BE49-F238E27FC236}">
                  <a16:creationId xmlns:a16="http://schemas.microsoft.com/office/drawing/2014/main" id="{7517B430-E494-7494-AE38-5EA942ABF24E}"/>
                </a:ext>
              </a:extLst>
            </p:cNvPr>
            <p:cNvSpPr txBox="1"/>
            <p:nvPr/>
          </p:nvSpPr>
          <p:spPr>
            <a:xfrm>
              <a:off x="0" y="-47625"/>
              <a:ext cx="1844498" cy="297218"/>
            </a:xfrm>
            <a:prstGeom prst="rect">
              <a:avLst/>
            </a:prstGeom>
          </p:spPr>
          <p:txBody>
            <a:bodyPr lIns="50800" tIns="50800" rIns="50800" bIns="50800" rtlCol="0" anchor="ctr"/>
            <a:lstStyle/>
            <a:p>
              <a:pPr algn="ctr">
                <a:lnSpc>
                  <a:spcPts val="2800"/>
                </a:lnSpc>
              </a:pPr>
              <a:endParaRPr/>
            </a:p>
          </p:txBody>
        </p:sp>
      </p:grpSp>
      <p:sp>
        <p:nvSpPr>
          <p:cNvPr id="43" name="TextBox 66">
            <a:extLst>
              <a:ext uri="{FF2B5EF4-FFF2-40B4-BE49-F238E27FC236}">
                <a16:creationId xmlns:a16="http://schemas.microsoft.com/office/drawing/2014/main" id="{36F726E8-992E-FF28-D93B-E5F81C64824B}"/>
              </a:ext>
            </a:extLst>
          </p:cNvPr>
          <p:cNvSpPr txBox="1"/>
          <p:nvPr/>
        </p:nvSpPr>
        <p:spPr>
          <a:xfrm>
            <a:off x="6119979" y="7697289"/>
            <a:ext cx="4802258" cy="371897"/>
          </a:xfrm>
          <a:prstGeom prst="rect">
            <a:avLst/>
          </a:prstGeom>
        </p:spPr>
        <p:txBody>
          <a:bodyPr wrap="square" lIns="0" tIns="0" rIns="0" bIns="0" rtlCol="0" anchor="t">
            <a:spAutoFit/>
          </a:bodyPr>
          <a:lstStyle/>
          <a:p>
            <a:pPr algn="l">
              <a:lnSpc>
                <a:spcPts val="2879"/>
              </a:lnSpc>
            </a:pPr>
            <a:r>
              <a:rPr lang="en-US" sz="2800" b="1" dirty="0">
                <a:solidFill>
                  <a:srgbClr val="2C4372"/>
                </a:solidFill>
                <a:latin typeface="Canva Sans Bold"/>
                <a:ea typeface="Canva Sans Bold"/>
                <a:cs typeface="Canva Sans Bold"/>
                <a:sym typeface="Canva Sans Bold"/>
              </a:rPr>
              <a:t>Flowchart Alur </a:t>
            </a:r>
            <a:r>
              <a:rPr lang="en-US" sz="2800" b="1" dirty="0" err="1">
                <a:solidFill>
                  <a:srgbClr val="2C4372"/>
                </a:solidFill>
                <a:latin typeface="Canva Sans Bold"/>
                <a:ea typeface="Canva Sans Bold"/>
                <a:cs typeface="Canva Sans Bold"/>
                <a:sym typeface="Canva Sans Bold"/>
              </a:rPr>
              <a:t>Pengguna</a:t>
            </a:r>
            <a:endParaRPr lang="en-US" sz="2800" b="1" dirty="0">
              <a:solidFill>
                <a:srgbClr val="2C4372"/>
              </a:solidFill>
              <a:latin typeface="Canva Sans Bold"/>
              <a:ea typeface="Canva Sans Bold"/>
              <a:cs typeface="Canva Sans Bold"/>
              <a:sym typeface="Canva Sans Bold"/>
            </a:endParaRPr>
          </a:p>
        </p:txBody>
      </p:sp>
      <p:grpSp>
        <p:nvGrpSpPr>
          <p:cNvPr id="44" name="Group 46">
            <a:extLst>
              <a:ext uri="{FF2B5EF4-FFF2-40B4-BE49-F238E27FC236}">
                <a16:creationId xmlns:a16="http://schemas.microsoft.com/office/drawing/2014/main" id="{10EDF8B3-2532-5929-570F-06B612FB2261}"/>
              </a:ext>
            </a:extLst>
          </p:cNvPr>
          <p:cNvGrpSpPr/>
          <p:nvPr/>
        </p:nvGrpSpPr>
        <p:grpSpPr>
          <a:xfrm>
            <a:off x="11880165" y="7497196"/>
            <a:ext cx="710294" cy="710294"/>
            <a:chOff x="0" y="0"/>
            <a:chExt cx="812800" cy="812800"/>
          </a:xfrm>
        </p:grpSpPr>
        <p:sp>
          <p:nvSpPr>
            <p:cNvPr id="45" name="Freeform 47">
              <a:extLst>
                <a:ext uri="{FF2B5EF4-FFF2-40B4-BE49-F238E27FC236}">
                  <a16:creationId xmlns:a16="http://schemas.microsoft.com/office/drawing/2014/main" id="{08DB3D46-01AD-C4AF-5941-27C7A7213E8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4372"/>
            </a:solidFill>
          </p:spPr>
        </p:sp>
        <p:sp>
          <p:nvSpPr>
            <p:cNvPr id="49" name="TextBox 48">
              <a:extLst>
                <a:ext uri="{FF2B5EF4-FFF2-40B4-BE49-F238E27FC236}">
                  <a16:creationId xmlns:a16="http://schemas.microsoft.com/office/drawing/2014/main" id="{B4A0EC0E-1AEF-508F-7032-E4419FB788EB}"/>
                </a:ext>
              </a:extLst>
            </p:cNvPr>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67" name="TextBox 70">
            <a:extLst>
              <a:ext uri="{FF2B5EF4-FFF2-40B4-BE49-F238E27FC236}">
                <a16:creationId xmlns:a16="http://schemas.microsoft.com/office/drawing/2014/main" id="{510DDDE5-B19F-97D8-B885-93797994A963}"/>
              </a:ext>
            </a:extLst>
          </p:cNvPr>
          <p:cNvSpPr txBox="1"/>
          <p:nvPr/>
        </p:nvSpPr>
        <p:spPr>
          <a:xfrm>
            <a:off x="11880165" y="7673159"/>
            <a:ext cx="710294" cy="358368"/>
          </a:xfrm>
          <a:prstGeom prst="rect">
            <a:avLst/>
          </a:prstGeom>
        </p:spPr>
        <p:txBody>
          <a:bodyPr lIns="0" tIns="0" rIns="0" bIns="0" rtlCol="0" anchor="t">
            <a:spAutoFit/>
          </a:bodyPr>
          <a:lstStyle/>
          <a:p>
            <a:pPr algn="ctr">
              <a:lnSpc>
                <a:spcPts val="2879"/>
              </a:lnSpc>
            </a:pPr>
            <a:r>
              <a:rPr lang="en-US" sz="2400" b="1" dirty="0">
                <a:solidFill>
                  <a:srgbClr val="FFFFFF"/>
                </a:solidFill>
                <a:latin typeface="Canva Sans Bold"/>
                <a:ea typeface="Canva Sans Bold"/>
                <a:cs typeface="Canva Sans Bold"/>
                <a:sym typeface="Canva Sans Bold"/>
              </a:rPr>
              <a:t>07</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786726" y="808214"/>
            <a:ext cx="6067344" cy="8277149"/>
          </a:xfrm>
          <a:custGeom>
            <a:avLst/>
            <a:gdLst/>
            <a:ahLst/>
            <a:cxnLst/>
            <a:rect l="l" t="t" r="r" b="b"/>
            <a:pathLst>
              <a:path w="6067344" h="8277149">
                <a:moveTo>
                  <a:pt x="0" y="0"/>
                </a:moveTo>
                <a:lnTo>
                  <a:pt x="6067345" y="0"/>
                </a:lnTo>
                <a:lnTo>
                  <a:pt x="6067345" y="8277148"/>
                </a:lnTo>
                <a:lnTo>
                  <a:pt x="0" y="8277148"/>
                </a:lnTo>
                <a:lnTo>
                  <a:pt x="0" y="0"/>
                </a:lnTo>
                <a:close/>
              </a:path>
            </a:pathLst>
          </a:custGeom>
          <a:blipFill>
            <a:blip r:embed="rId3">
              <a:extLst>
                <a:ext uri="{96DAC541-7B7A-43D3-8B79-37D633B846F1}">
                  <asvg:svgBlip xmlns:asvg="http://schemas.microsoft.com/office/drawing/2016/SVG/main" r:embed="rId4"/>
                </a:ext>
              </a:extLst>
            </a:blip>
            <a:stretch>
              <a:fillRect r="-32669"/>
            </a:stretch>
          </a:blipFill>
          <a:ln cap="sq">
            <a:noFill/>
            <a:prstDash val="solid"/>
            <a:miter/>
          </a:ln>
        </p:spPr>
      </p:sp>
      <p:grpSp>
        <p:nvGrpSpPr>
          <p:cNvPr id="4" name="Group 4"/>
          <p:cNvGrpSpPr/>
          <p:nvPr/>
        </p:nvGrpSpPr>
        <p:grpSpPr>
          <a:xfrm>
            <a:off x="2377209" y="2072934"/>
            <a:ext cx="4930432" cy="6297836"/>
            <a:chOff x="0" y="0"/>
            <a:chExt cx="698500" cy="892222"/>
          </a:xfrm>
        </p:grpSpPr>
        <p:sp>
          <p:nvSpPr>
            <p:cNvPr id="5" name="Freeform 5"/>
            <p:cNvSpPr/>
            <p:nvPr/>
          </p:nvSpPr>
          <p:spPr>
            <a:xfrm>
              <a:off x="0" y="0"/>
              <a:ext cx="698500" cy="892222"/>
            </a:xfrm>
            <a:custGeom>
              <a:avLst/>
              <a:gdLst/>
              <a:ahLst/>
              <a:cxnLst/>
              <a:rect l="l" t="t" r="r" b="b"/>
              <a:pathLst>
                <a:path w="698500" h="892222">
                  <a:moveTo>
                    <a:pt x="349250" y="0"/>
                  </a:moveTo>
                  <a:lnTo>
                    <a:pt x="698500" y="203200"/>
                  </a:lnTo>
                  <a:lnTo>
                    <a:pt x="698500" y="689022"/>
                  </a:lnTo>
                  <a:lnTo>
                    <a:pt x="349250" y="892222"/>
                  </a:lnTo>
                  <a:lnTo>
                    <a:pt x="0" y="689022"/>
                  </a:lnTo>
                  <a:lnTo>
                    <a:pt x="0" y="203200"/>
                  </a:lnTo>
                  <a:lnTo>
                    <a:pt x="349250" y="0"/>
                  </a:lnTo>
                  <a:close/>
                </a:path>
              </a:pathLst>
            </a:custGeom>
            <a:blipFill>
              <a:blip r:embed="rId5"/>
              <a:stretch>
                <a:fillRect t="-4555" b="-4555"/>
              </a:stretch>
            </a:blipFill>
            <a:ln w="142875" cap="sq">
              <a:solidFill>
                <a:srgbClr val="2C4372"/>
              </a:solidFill>
              <a:prstDash val="solid"/>
              <a:miter/>
            </a:ln>
          </p:spPr>
        </p:sp>
      </p:grpSp>
      <p:sp>
        <p:nvSpPr>
          <p:cNvPr id="6" name="Freeform 6"/>
          <p:cNvSpPr/>
          <p:nvPr/>
        </p:nvSpPr>
        <p:spPr>
          <a:xfrm>
            <a:off x="2156168" y="8370769"/>
            <a:ext cx="887531" cy="887531"/>
          </a:xfrm>
          <a:custGeom>
            <a:avLst/>
            <a:gdLst/>
            <a:ahLst/>
            <a:cxnLst/>
            <a:rect l="l" t="t" r="r" b="b"/>
            <a:pathLst>
              <a:path w="887531" h="887531">
                <a:moveTo>
                  <a:pt x="0" y="0"/>
                </a:moveTo>
                <a:lnTo>
                  <a:pt x="887530" y="0"/>
                </a:lnTo>
                <a:lnTo>
                  <a:pt x="887530" y="887531"/>
                </a:lnTo>
                <a:lnTo>
                  <a:pt x="0" y="8875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6401036" y="-1456311"/>
            <a:ext cx="2992827" cy="3279811"/>
          </a:xfrm>
          <a:custGeom>
            <a:avLst/>
            <a:gdLst/>
            <a:ahLst/>
            <a:cxnLst/>
            <a:rect l="l" t="t" r="r" b="b"/>
            <a:pathLst>
              <a:path w="2992827" h="3279811">
                <a:moveTo>
                  <a:pt x="0" y="0"/>
                </a:moveTo>
                <a:lnTo>
                  <a:pt x="2992827" y="0"/>
                </a:lnTo>
                <a:lnTo>
                  <a:pt x="2992827" y="3279811"/>
                </a:lnTo>
                <a:lnTo>
                  <a:pt x="0" y="327981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8858443" y="8173711"/>
            <a:ext cx="5029151" cy="4645678"/>
          </a:xfrm>
          <a:custGeom>
            <a:avLst/>
            <a:gdLst/>
            <a:ahLst/>
            <a:cxnLst/>
            <a:rect l="l" t="t" r="r" b="b"/>
            <a:pathLst>
              <a:path w="5029151" h="4645678">
                <a:moveTo>
                  <a:pt x="0" y="0"/>
                </a:moveTo>
                <a:lnTo>
                  <a:pt x="5029151" y="0"/>
                </a:lnTo>
                <a:lnTo>
                  <a:pt x="5029151" y="4645678"/>
                </a:lnTo>
                <a:lnTo>
                  <a:pt x="0" y="4645678"/>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9" name="TextBox 9"/>
          <p:cNvSpPr txBox="1"/>
          <p:nvPr/>
        </p:nvSpPr>
        <p:spPr>
          <a:xfrm>
            <a:off x="7315368" y="1181100"/>
            <a:ext cx="8115300" cy="1060451"/>
          </a:xfrm>
          <a:prstGeom prst="rect">
            <a:avLst/>
          </a:prstGeom>
        </p:spPr>
        <p:txBody>
          <a:bodyPr lIns="0" tIns="0" rIns="0" bIns="0" rtlCol="0" anchor="t">
            <a:spAutoFit/>
          </a:bodyPr>
          <a:lstStyle/>
          <a:p>
            <a:pPr algn="l">
              <a:lnSpc>
                <a:spcPts val="8000"/>
              </a:lnSpc>
            </a:pPr>
            <a:r>
              <a:rPr lang="en-US" sz="8000" b="1">
                <a:solidFill>
                  <a:srgbClr val="2C4372"/>
                </a:solidFill>
                <a:latin typeface="Canva Sans Bold"/>
                <a:ea typeface="Canva Sans Bold"/>
                <a:cs typeface="Canva Sans Bold"/>
                <a:sym typeface="Canva Sans Bold"/>
              </a:rPr>
              <a:t>Latar Belakang</a:t>
            </a:r>
          </a:p>
        </p:txBody>
      </p:sp>
      <p:sp>
        <p:nvSpPr>
          <p:cNvPr id="10" name="TextBox 10"/>
          <p:cNvSpPr txBox="1"/>
          <p:nvPr/>
        </p:nvSpPr>
        <p:spPr>
          <a:xfrm>
            <a:off x="8505850" y="3210759"/>
            <a:ext cx="8753450" cy="6040101"/>
          </a:xfrm>
          <a:prstGeom prst="rect">
            <a:avLst/>
          </a:prstGeom>
        </p:spPr>
        <p:txBody>
          <a:bodyPr lIns="0" tIns="0" rIns="0" bIns="0" rtlCol="0" anchor="t">
            <a:spAutoFit/>
          </a:bodyPr>
          <a:lstStyle/>
          <a:p>
            <a:pPr algn="just">
              <a:lnSpc>
                <a:spcPts val="4760"/>
              </a:lnSpc>
            </a:pPr>
            <a:r>
              <a:rPr lang="en-US" sz="2975">
                <a:solidFill>
                  <a:srgbClr val="2C4372"/>
                </a:solidFill>
                <a:latin typeface="Cooper Hewitt"/>
                <a:ea typeface="Cooper Hewitt"/>
                <a:cs typeface="Cooper Hewitt"/>
                <a:sym typeface="Cooper Hewitt"/>
              </a:rPr>
              <a:t>Website Hijab Store “Loccafa” ini dirancang sebagai platform e-commerce yang memudahkan pelanggan dalam membeli hijab secara online. Seiring dengan meningkatnya tren fashion hijab dan kebutuhan masyarakat akan akses belanja yang praktis, website ini hadir untuk memberikan solusi belanja hijab yang nyaman, cepat, dan terpercaya. website ini bertujuan membantu UMKM hijab atau bisnis rumahan untuk go digital dan menjangkau pasar yang lebih luas.</a:t>
            </a:r>
          </a:p>
          <a:p>
            <a:pPr algn="just">
              <a:lnSpc>
                <a:spcPts val="4760"/>
              </a:lnSpc>
            </a:pPr>
            <a:endParaRPr lang="en-US" sz="2975">
              <a:solidFill>
                <a:srgbClr val="2C4372"/>
              </a:solidFill>
              <a:latin typeface="Cooper Hewitt"/>
              <a:ea typeface="Cooper Hewitt"/>
              <a:cs typeface="Cooper Hewitt"/>
              <a:sym typeface="Cooper Hewit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95301" y="5454650"/>
            <a:ext cx="7236150" cy="1435030"/>
            <a:chOff x="0" y="0"/>
            <a:chExt cx="1905817" cy="377950"/>
          </a:xfrm>
        </p:grpSpPr>
        <p:sp>
          <p:nvSpPr>
            <p:cNvPr id="4" name="Freeform 4"/>
            <p:cNvSpPr/>
            <p:nvPr/>
          </p:nvSpPr>
          <p:spPr>
            <a:xfrm>
              <a:off x="0" y="0"/>
              <a:ext cx="1905817" cy="377950"/>
            </a:xfrm>
            <a:custGeom>
              <a:avLst/>
              <a:gdLst/>
              <a:ahLst/>
              <a:cxnLst/>
              <a:rect l="l" t="t" r="r" b="b"/>
              <a:pathLst>
                <a:path w="1905817" h="377950">
                  <a:moveTo>
                    <a:pt x="53495" y="0"/>
                  </a:moveTo>
                  <a:lnTo>
                    <a:pt x="1852322" y="0"/>
                  </a:lnTo>
                  <a:cubicBezTo>
                    <a:pt x="1881867" y="0"/>
                    <a:pt x="1905817" y="23950"/>
                    <a:pt x="1905817" y="53495"/>
                  </a:cubicBezTo>
                  <a:lnTo>
                    <a:pt x="1905817" y="324456"/>
                  </a:lnTo>
                  <a:cubicBezTo>
                    <a:pt x="1905817" y="338643"/>
                    <a:pt x="1900181" y="352250"/>
                    <a:pt x="1890149" y="362282"/>
                  </a:cubicBezTo>
                  <a:cubicBezTo>
                    <a:pt x="1880117" y="372314"/>
                    <a:pt x="1866510" y="377950"/>
                    <a:pt x="1852322" y="377950"/>
                  </a:cubicBezTo>
                  <a:lnTo>
                    <a:pt x="53495" y="377950"/>
                  </a:lnTo>
                  <a:cubicBezTo>
                    <a:pt x="23950" y="377950"/>
                    <a:pt x="0" y="354000"/>
                    <a:pt x="0" y="324456"/>
                  </a:cubicBezTo>
                  <a:lnTo>
                    <a:pt x="0" y="53495"/>
                  </a:lnTo>
                  <a:cubicBezTo>
                    <a:pt x="0" y="39307"/>
                    <a:pt x="5636" y="25700"/>
                    <a:pt x="15668" y="15668"/>
                  </a:cubicBezTo>
                  <a:cubicBezTo>
                    <a:pt x="25700" y="5636"/>
                    <a:pt x="39307" y="0"/>
                    <a:pt x="53495" y="0"/>
                  </a:cubicBezTo>
                  <a:close/>
                </a:path>
              </a:pathLst>
            </a:custGeom>
            <a:solidFill>
              <a:srgbClr val="000000">
                <a:alpha val="0"/>
              </a:srgbClr>
            </a:solidFill>
            <a:ln w="38100" cap="rnd">
              <a:solidFill>
                <a:srgbClr val="2C4372"/>
              </a:solidFill>
              <a:prstDash val="solid"/>
              <a:round/>
            </a:ln>
          </p:spPr>
        </p:sp>
        <p:sp>
          <p:nvSpPr>
            <p:cNvPr id="5" name="TextBox 5"/>
            <p:cNvSpPr txBox="1"/>
            <p:nvPr/>
          </p:nvSpPr>
          <p:spPr>
            <a:xfrm>
              <a:off x="0" y="-47625"/>
              <a:ext cx="1905817" cy="425575"/>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1795301" y="7121525"/>
            <a:ext cx="7236150" cy="1435030"/>
            <a:chOff x="0" y="0"/>
            <a:chExt cx="1905817" cy="377950"/>
          </a:xfrm>
        </p:grpSpPr>
        <p:sp>
          <p:nvSpPr>
            <p:cNvPr id="7" name="Freeform 7"/>
            <p:cNvSpPr/>
            <p:nvPr/>
          </p:nvSpPr>
          <p:spPr>
            <a:xfrm>
              <a:off x="0" y="0"/>
              <a:ext cx="1905817" cy="377950"/>
            </a:xfrm>
            <a:custGeom>
              <a:avLst/>
              <a:gdLst/>
              <a:ahLst/>
              <a:cxnLst/>
              <a:rect l="l" t="t" r="r" b="b"/>
              <a:pathLst>
                <a:path w="1905817" h="377950">
                  <a:moveTo>
                    <a:pt x="53495" y="0"/>
                  </a:moveTo>
                  <a:lnTo>
                    <a:pt x="1852322" y="0"/>
                  </a:lnTo>
                  <a:cubicBezTo>
                    <a:pt x="1881867" y="0"/>
                    <a:pt x="1905817" y="23950"/>
                    <a:pt x="1905817" y="53495"/>
                  </a:cubicBezTo>
                  <a:lnTo>
                    <a:pt x="1905817" y="324456"/>
                  </a:lnTo>
                  <a:cubicBezTo>
                    <a:pt x="1905817" y="338643"/>
                    <a:pt x="1900181" y="352250"/>
                    <a:pt x="1890149" y="362282"/>
                  </a:cubicBezTo>
                  <a:cubicBezTo>
                    <a:pt x="1880117" y="372314"/>
                    <a:pt x="1866510" y="377950"/>
                    <a:pt x="1852322" y="377950"/>
                  </a:cubicBezTo>
                  <a:lnTo>
                    <a:pt x="53495" y="377950"/>
                  </a:lnTo>
                  <a:cubicBezTo>
                    <a:pt x="23950" y="377950"/>
                    <a:pt x="0" y="354000"/>
                    <a:pt x="0" y="324456"/>
                  </a:cubicBezTo>
                  <a:lnTo>
                    <a:pt x="0" y="53495"/>
                  </a:lnTo>
                  <a:cubicBezTo>
                    <a:pt x="0" y="39307"/>
                    <a:pt x="5636" y="25700"/>
                    <a:pt x="15668" y="15668"/>
                  </a:cubicBezTo>
                  <a:cubicBezTo>
                    <a:pt x="25700" y="5636"/>
                    <a:pt x="39307" y="0"/>
                    <a:pt x="53495" y="0"/>
                  </a:cubicBezTo>
                  <a:close/>
                </a:path>
              </a:pathLst>
            </a:custGeom>
            <a:solidFill>
              <a:srgbClr val="000000">
                <a:alpha val="0"/>
              </a:srgbClr>
            </a:solidFill>
            <a:ln w="38100" cap="rnd">
              <a:solidFill>
                <a:srgbClr val="2C4372"/>
              </a:solidFill>
              <a:prstDash val="solid"/>
              <a:round/>
            </a:ln>
          </p:spPr>
        </p:sp>
        <p:sp>
          <p:nvSpPr>
            <p:cNvPr id="8" name="TextBox 8"/>
            <p:cNvSpPr txBox="1"/>
            <p:nvPr/>
          </p:nvSpPr>
          <p:spPr>
            <a:xfrm>
              <a:off x="0" y="-47625"/>
              <a:ext cx="1905817" cy="425575"/>
            </a:xfrm>
            <a:prstGeom prst="rect">
              <a:avLst/>
            </a:prstGeom>
          </p:spPr>
          <p:txBody>
            <a:bodyPr lIns="50800" tIns="50800" rIns="50800" bIns="50800" rtlCol="0" anchor="ctr"/>
            <a:lstStyle/>
            <a:p>
              <a:pPr algn="ctr">
                <a:lnSpc>
                  <a:spcPts val="2800"/>
                </a:lnSpc>
              </a:pPr>
              <a:endParaRPr/>
            </a:p>
          </p:txBody>
        </p:sp>
      </p:grpSp>
      <p:grpSp>
        <p:nvGrpSpPr>
          <p:cNvPr id="9" name="Group 9"/>
          <p:cNvGrpSpPr/>
          <p:nvPr/>
        </p:nvGrpSpPr>
        <p:grpSpPr>
          <a:xfrm>
            <a:off x="9256549" y="5454650"/>
            <a:ext cx="7236150" cy="1435030"/>
            <a:chOff x="0" y="0"/>
            <a:chExt cx="1905817" cy="377950"/>
          </a:xfrm>
        </p:grpSpPr>
        <p:sp>
          <p:nvSpPr>
            <p:cNvPr id="10" name="Freeform 10"/>
            <p:cNvSpPr/>
            <p:nvPr/>
          </p:nvSpPr>
          <p:spPr>
            <a:xfrm>
              <a:off x="0" y="0"/>
              <a:ext cx="1905817" cy="377950"/>
            </a:xfrm>
            <a:custGeom>
              <a:avLst/>
              <a:gdLst/>
              <a:ahLst/>
              <a:cxnLst/>
              <a:rect l="l" t="t" r="r" b="b"/>
              <a:pathLst>
                <a:path w="1905817" h="377950">
                  <a:moveTo>
                    <a:pt x="53495" y="0"/>
                  </a:moveTo>
                  <a:lnTo>
                    <a:pt x="1852322" y="0"/>
                  </a:lnTo>
                  <a:cubicBezTo>
                    <a:pt x="1881867" y="0"/>
                    <a:pt x="1905817" y="23950"/>
                    <a:pt x="1905817" y="53495"/>
                  </a:cubicBezTo>
                  <a:lnTo>
                    <a:pt x="1905817" y="324456"/>
                  </a:lnTo>
                  <a:cubicBezTo>
                    <a:pt x="1905817" y="338643"/>
                    <a:pt x="1900181" y="352250"/>
                    <a:pt x="1890149" y="362282"/>
                  </a:cubicBezTo>
                  <a:cubicBezTo>
                    <a:pt x="1880117" y="372314"/>
                    <a:pt x="1866510" y="377950"/>
                    <a:pt x="1852322" y="377950"/>
                  </a:cubicBezTo>
                  <a:lnTo>
                    <a:pt x="53495" y="377950"/>
                  </a:lnTo>
                  <a:cubicBezTo>
                    <a:pt x="23950" y="377950"/>
                    <a:pt x="0" y="354000"/>
                    <a:pt x="0" y="324456"/>
                  </a:cubicBezTo>
                  <a:lnTo>
                    <a:pt x="0" y="53495"/>
                  </a:lnTo>
                  <a:cubicBezTo>
                    <a:pt x="0" y="39307"/>
                    <a:pt x="5636" y="25700"/>
                    <a:pt x="15668" y="15668"/>
                  </a:cubicBezTo>
                  <a:cubicBezTo>
                    <a:pt x="25700" y="5636"/>
                    <a:pt x="39307" y="0"/>
                    <a:pt x="53495" y="0"/>
                  </a:cubicBezTo>
                  <a:close/>
                </a:path>
              </a:pathLst>
            </a:custGeom>
            <a:solidFill>
              <a:srgbClr val="000000">
                <a:alpha val="0"/>
              </a:srgbClr>
            </a:solidFill>
            <a:ln w="38100" cap="rnd">
              <a:solidFill>
                <a:srgbClr val="2C4372"/>
              </a:solidFill>
              <a:prstDash val="solid"/>
              <a:round/>
            </a:ln>
          </p:spPr>
        </p:sp>
        <p:sp>
          <p:nvSpPr>
            <p:cNvPr id="11" name="TextBox 11"/>
            <p:cNvSpPr txBox="1"/>
            <p:nvPr/>
          </p:nvSpPr>
          <p:spPr>
            <a:xfrm>
              <a:off x="0" y="-47625"/>
              <a:ext cx="1905817" cy="425575"/>
            </a:xfrm>
            <a:prstGeom prst="rect">
              <a:avLst/>
            </a:prstGeom>
          </p:spPr>
          <p:txBody>
            <a:bodyPr lIns="50800" tIns="50800" rIns="50800" bIns="50800" rtlCol="0" anchor="ctr"/>
            <a:lstStyle/>
            <a:p>
              <a:pPr algn="ctr">
                <a:lnSpc>
                  <a:spcPts val="2800"/>
                </a:lnSpc>
              </a:pPr>
              <a:endParaRPr/>
            </a:p>
          </p:txBody>
        </p:sp>
      </p:grpSp>
      <p:grpSp>
        <p:nvGrpSpPr>
          <p:cNvPr id="12" name="Group 12"/>
          <p:cNvGrpSpPr/>
          <p:nvPr/>
        </p:nvGrpSpPr>
        <p:grpSpPr>
          <a:xfrm>
            <a:off x="9256549" y="7121525"/>
            <a:ext cx="7236150" cy="1435030"/>
            <a:chOff x="0" y="0"/>
            <a:chExt cx="1905817" cy="377950"/>
          </a:xfrm>
        </p:grpSpPr>
        <p:sp>
          <p:nvSpPr>
            <p:cNvPr id="13" name="Freeform 13"/>
            <p:cNvSpPr/>
            <p:nvPr/>
          </p:nvSpPr>
          <p:spPr>
            <a:xfrm>
              <a:off x="0" y="0"/>
              <a:ext cx="1905817" cy="377950"/>
            </a:xfrm>
            <a:custGeom>
              <a:avLst/>
              <a:gdLst/>
              <a:ahLst/>
              <a:cxnLst/>
              <a:rect l="l" t="t" r="r" b="b"/>
              <a:pathLst>
                <a:path w="1905817" h="377950">
                  <a:moveTo>
                    <a:pt x="53495" y="0"/>
                  </a:moveTo>
                  <a:lnTo>
                    <a:pt x="1852322" y="0"/>
                  </a:lnTo>
                  <a:cubicBezTo>
                    <a:pt x="1881867" y="0"/>
                    <a:pt x="1905817" y="23950"/>
                    <a:pt x="1905817" y="53495"/>
                  </a:cubicBezTo>
                  <a:lnTo>
                    <a:pt x="1905817" y="324456"/>
                  </a:lnTo>
                  <a:cubicBezTo>
                    <a:pt x="1905817" y="338643"/>
                    <a:pt x="1900181" y="352250"/>
                    <a:pt x="1890149" y="362282"/>
                  </a:cubicBezTo>
                  <a:cubicBezTo>
                    <a:pt x="1880117" y="372314"/>
                    <a:pt x="1866510" y="377950"/>
                    <a:pt x="1852322" y="377950"/>
                  </a:cubicBezTo>
                  <a:lnTo>
                    <a:pt x="53495" y="377950"/>
                  </a:lnTo>
                  <a:cubicBezTo>
                    <a:pt x="23950" y="377950"/>
                    <a:pt x="0" y="354000"/>
                    <a:pt x="0" y="324456"/>
                  </a:cubicBezTo>
                  <a:lnTo>
                    <a:pt x="0" y="53495"/>
                  </a:lnTo>
                  <a:cubicBezTo>
                    <a:pt x="0" y="39307"/>
                    <a:pt x="5636" y="25700"/>
                    <a:pt x="15668" y="15668"/>
                  </a:cubicBezTo>
                  <a:cubicBezTo>
                    <a:pt x="25700" y="5636"/>
                    <a:pt x="39307" y="0"/>
                    <a:pt x="53495" y="0"/>
                  </a:cubicBezTo>
                  <a:close/>
                </a:path>
              </a:pathLst>
            </a:custGeom>
            <a:solidFill>
              <a:srgbClr val="000000">
                <a:alpha val="0"/>
              </a:srgbClr>
            </a:solidFill>
            <a:ln w="38100" cap="rnd">
              <a:solidFill>
                <a:srgbClr val="2C4372"/>
              </a:solidFill>
              <a:prstDash val="solid"/>
              <a:round/>
            </a:ln>
          </p:spPr>
        </p:sp>
        <p:sp>
          <p:nvSpPr>
            <p:cNvPr id="14" name="TextBox 14"/>
            <p:cNvSpPr txBox="1"/>
            <p:nvPr/>
          </p:nvSpPr>
          <p:spPr>
            <a:xfrm>
              <a:off x="0" y="-47625"/>
              <a:ext cx="1905817" cy="425575"/>
            </a:xfrm>
            <a:prstGeom prst="rect">
              <a:avLst/>
            </a:prstGeom>
          </p:spPr>
          <p:txBody>
            <a:bodyPr lIns="50800" tIns="50800" rIns="50800" bIns="50800" rtlCol="0" anchor="ctr"/>
            <a:lstStyle/>
            <a:p>
              <a:pPr algn="ctr">
                <a:lnSpc>
                  <a:spcPts val="2800"/>
                </a:lnSpc>
              </a:pPr>
              <a:endParaRPr/>
            </a:p>
          </p:txBody>
        </p:sp>
      </p:grpSp>
      <p:sp>
        <p:nvSpPr>
          <p:cNvPr id="15" name="Freeform 15"/>
          <p:cNvSpPr/>
          <p:nvPr/>
        </p:nvSpPr>
        <p:spPr>
          <a:xfrm rot="-1774138">
            <a:off x="15166636" y="-2029433"/>
            <a:ext cx="6242729" cy="6211515"/>
          </a:xfrm>
          <a:custGeom>
            <a:avLst/>
            <a:gdLst/>
            <a:ahLst/>
            <a:cxnLst/>
            <a:rect l="l" t="t" r="r" b="b"/>
            <a:pathLst>
              <a:path w="6242729" h="6211515">
                <a:moveTo>
                  <a:pt x="0" y="0"/>
                </a:moveTo>
                <a:lnTo>
                  <a:pt x="6242728" y="0"/>
                </a:lnTo>
                <a:lnTo>
                  <a:pt x="6242728" y="6211516"/>
                </a:lnTo>
                <a:lnTo>
                  <a:pt x="0" y="621151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6" name="Freeform 16"/>
          <p:cNvSpPr/>
          <p:nvPr/>
        </p:nvSpPr>
        <p:spPr>
          <a:xfrm>
            <a:off x="-388554" y="7315932"/>
            <a:ext cx="872358" cy="872358"/>
          </a:xfrm>
          <a:custGeom>
            <a:avLst/>
            <a:gdLst/>
            <a:ahLst/>
            <a:cxnLst/>
            <a:rect l="l" t="t" r="r" b="b"/>
            <a:pathLst>
              <a:path w="872358" h="872358">
                <a:moveTo>
                  <a:pt x="0" y="0"/>
                </a:moveTo>
                <a:lnTo>
                  <a:pt x="872358" y="0"/>
                </a:lnTo>
                <a:lnTo>
                  <a:pt x="872358" y="872358"/>
                </a:lnTo>
                <a:lnTo>
                  <a:pt x="0" y="87235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Freeform 17"/>
          <p:cNvSpPr/>
          <p:nvPr/>
        </p:nvSpPr>
        <p:spPr>
          <a:xfrm>
            <a:off x="-819663" y="-1412972"/>
            <a:ext cx="2606933" cy="2825944"/>
          </a:xfrm>
          <a:custGeom>
            <a:avLst/>
            <a:gdLst/>
            <a:ahLst/>
            <a:cxnLst/>
            <a:rect l="l" t="t" r="r" b="b"/>
            <a:pathLst>
              <a:path w="2606933" h="2825944">
                <a:moveTo>
                  <a:pt x="0" y="0"/>
                </a:moveTo>
                <a:lnTo>
                  <a:pt x="2606933" y="0"/>
                </a:lnTo>
                <a:lnTo>
                  <a:pt x="2606933" y="2825944"/>
                </a:lnTo>
                <a:lnTo>
                  <a:pt x="0" y="282594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8" name="Freeform 18"/>
          <p:cNvSpPr/>
          <p:nvPr/>
        </p:nvSpPr>
        <p:spPr>
          <a:xfrm>
            <a:off x="16248781" y="8785155"/>
            <a:ext cx="3404997" cy="4114800"/>
          </a:xfrm>
          <a:custGeom>
            <a:avLst/>
            <a:gdLst/>
            <a:ahLst/>
            <a:cxnLst/>
            <a:rect l="l" t="t" r="r" b="b"/>
            <a:pathLst>
              <a:path w="3404997" h="4114800">
                <a:moveTo>
                  <a:pt x="0" y="0"/>
                </a:moveTo>
                <a:lnTo>
                  <a:pt x="3404997" y="0"/>
                </a:lnTo>
                <a:lnTo>
                  <a:pt x="3404997"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19" name="TextBox 19"/>
          <p:cNvSpPr txBox="1"/>
          <p:nvPr/>
        </p:nvSpPr>
        <p:spPr>
          <a:xfrm>
            <a:off x="1617052" y="1228725"/>
            <a:ext cx="13769461" cy="2070101"/>
          </a:xfrm>
          <a:prstGeom prst="rect">
            <a:avLst/>
          </a:prstGeom>
        </p:spPr>
        <p:txBody>
          <a:bodyPr lIns="0" tIns="0" rIns="0" bIns="0" rtlCol="0" anchor="t">
            <a:spAutoFit/>
          </a:bodyPr>
          <a:lstStyle/>
          <a:p>
            <a:pPr algn="l">
              <a:lnSpc>
                <a:spcPts val="8000"/>
              </a:lnSpc>
            </a:pPr>
            <a:r>
              <a:rPr lang="en-US" sz="8000" b="1" dirty="0">
                <a:solidFill>
                  <a:srgbClr val="2C4372"/>
                </a:solidFill>
                <a:latin typeface="Canva Sans Bold"/>
                <a:ea typeface="Canva Sans Bold"/>
                <a:cs typeface="Canva Sans Bold"/>
                <a:sym typeface="Canva Sans Bold"/>
              </a:rPr>
              <a:t>Tujuan dan Manfaat Website</a:t>
            </a:r>
          </a:p>
        </p:txBody>
      </p:sp>
      <p:sp>
        <p:nvSpPr>
          <p:cNvPr id="20" name="TextBox 20"/>
          <p:cNvSpPr txBox="1"/>
          <p:nvPr/>
        </p:nvSpPr>
        <p:spPr>
          <a:xfrm>
            <a:off x="1795301" y="3416935"/>
            <a:ext cx="12015957" cy="1726565"/>
          </a:xfrm>
          <a:prstGeom prst="rect">
            <a:avLst/>
          </a:prstGeom>
        </p:spPr>
        <p:txBody>
          <a:bodyPr lIns="0" tIns="0" rIns="0" bIns="0" rtlCol="0" anchor="t">
            <a:spAutoFit/>
          </a:bodyPr>
          <a:lstStyle/>
          <a:p>
            <a:pPr algn="just">
              <a:lnSpc>
                <a:spcPts val="3519"/>
              </a:lnSpc>
            </a:pPr>
            <a:r>
              <a:rPr lang="en-US" sz="2199">
                <a:solidFill>
                  <a:srgbClr val="2C4372"/>
                </a:solidFill>
                <a:latin typeface="Canva Sans"/>
                <a:ea typeface="Canva Sans"/>
                <a:cs typeface="Canva Sans"/>
                <a:sym typeface="Canva Sans"/>
              </a:rPr>
              <a:t> Selain sebagai pemenuhan tugas kuliah, website ini juga bertujuan mendukung pengembangan usaha toko hijab milik keluarga agar dapat menjangkau lebih banyak pelanggan. Dengan adanya website ini, diharapkan proses transaksi menjadi lebih praktis dan tertata. Manfaat Website diantaraya yaitu:</a:t>
            </a:r>
          </a:p>
        </p:txBody>
      </p:sp>
      <p:sp>
        <p:nvSpPr>
          <p:cNvPr id="21" name="TextBox 21"/>
          <p:cNvSpPr txBox="1"/>
          <p:nvPr/>
        </p:nvSpPr>
        <p:spPr>
          <a:xfrm>
            <a:off x="1787270" y="5643432"/>
            <a:ext cx="7215156" cy="962216"/>
          </a:xfrm>
          <a:prstGeom prst="rect">
            <a:avLst/>
          </a:prstGeom>
        </p:spPr>
        <p:txBody>
          <a:bodyPr lIns="0" tIns="0" rIns="0" bIns="0" rtlCol="0" anchor="t">
            <a:spAutoFit/>
          </a:bodyPr>
          <a:lstStyle/>
          <a:p>
            <a:pPr marL="538613" lvl="1" indent="-269306" algn="l">
              <a:lnSpc>
                <a:spcPts val="3991"/>
              </a:lnSpc>
              <a:buFont typeface="Arial"/>
              <a:buChar char="•"/>
            </a:pPr>
            <a:r>
              <a:rPr lang="en-US" sz="2494" b="1">
                <a:solidFill>
                  <a:srgbClr val="2C4372"/>
                </a:solidFill>
                <a:latin typeface="Canva Sans Bold"/>
                <a:ea typeface="Canva Sans Bold"/>
                <a:cs typeface="Canva Sans Bold"/>
                <a:sym typeface="Canva Sans Bold"/>
              </a:rPr>
              <a:t>Mempermudah pelanggan dalam mencari, memilih, dan membeli hijab</a:t>
            </a:r>
          </a:p>
        </p:txBody>
      </p:sp>
      <p:sp>
        <p:nvSpPr>
          <p:cNvPr id="22" name="TextBox 22"/>
          <p:cNvSpPr txBox="1"/>
          <p:nvPr/>
        </p:nvSpPr>
        <p:spPr>
          <a:xfrm>
            <a:off x="1795301" y="7302211"/>
            <a:ext cx="6996709" cy="978408"/>
          </a:xfrm>
          <a:prstGeom prst="rect">
            <a:avLst/>
          </a:prstGeom>
        </p:spPr>
        <p:txBody>
          <a:bodyPr lIns="0" tIns="0" rIns="0" bIns="0" rtlCol="0" anchor="t">
            <a:spAutoFit/>
          </a:bodyPr>
          <a:lstStyle/>
          <a:p>
            <a:pPr marL="537591" lvl="1" indent="-268796" algn="l">
              <a:lnSpc>
                <a:spcPts val="3984"/>
              </a:lnSpc>
              <a:buFont typeface="Arial"/>
              <a:buChar char="•"/>
            </a:pPr>
            <a:r>
              <a:rPr lang="en-US" sz="2490" b="1">
                <a:solidFill>
                  <a:srgbClr val="2C4372"/>
                </a:solidFill>
                <a:latin typeface="Canva Sans Bold"/>
                <a:ea typeface="Canva Sans Bold"/>
                <a:cs typeface="Canva Sans Bold"/>
                <a:sym typeface="Canva Sans Bold"/>
              </a:rPr>
              <a:t>Membantu admin dalam mengelola data produk dan pesanan</a:t>
            </a:r>
          </a:p>
        </p:txBody>
      </p:sp>
      <p:sp>
        <p:nvSpPr>
          <p:cNvPr id="23" name="TextBox 23"/>
          <p:cNvSpPr txBox="1"/>
          <p:nvPr/>
        </p:nvSpPr>
        <p:spPr>
          <a:xfrm>
            <a:off x="9256549" y="5652957"/>
            <a:ext cx="7104154" cy="951510"/>
          </a:xfrm>
          <a:prstGeom prst="rect">
            <a:avLst/>
          </a:prstGeom>
        </p:spPr>
        <p:txBody>
          <a:bodyPr lIns="0" tIns="0" rIns="0" bIns="0" rtlCol="0" anchor="t">
            <a:spAutoFit/>
          </a:bodyPr>
          <a:lstStyle/>
          <a:p>
            <a:pPr marL="535213" lvl="1" indent="-267607" algn="l">
              <a:lnSpc>
                <a:spcPts val="3966"/>
              </a:lnSpc>
              <a:buFont typeface="Arial"/>
              <a:buChar char="•"/>
            </a:pPr>
            <a:r>
              <a:rPr lang="en-US" sz="2478" b="1">
                <a:solidFill>
                  <a:srgbClr val="2C4372"/>
                </a:solidFill>
                <a:latin typeface="Canva Sans Bold"/>
                <a:ea typeface="Canva Sans Bold"/>
                <a:cs typeface="Canva Sans Bold"/>
                <a:sym typeface="Canva Sans Bold"/>
              </a:rPr>
              <a:t>Menjadi media promosi toko secara online dan Mendukung digitalisasi UMKM</a:t>
            </a:r>
          </a:p>
        </p:txBody>
      </p:sp>
      <p:sp>
        <p:nvSpPr>
          <p:cNvPr id="24" name="TextBox 24"/>
          <p:cNvSpPr txBox="1"/>
          <p:nvPr/>
        </p:nvSpPr>
        <p:spPr>
          <a:xfrm>
            <a:off x="9364248" y="7223055"/>
            <a:ext cx="6888757" cy="1465329"/>
          </a:xfrm>
          <a:prstGeom prst="rect">
            <a:avLst/>
          </a:prstGeom>
        </p:spPr>
        <p:txBody>
          <a:bodyPr lIns="0" tIns="0" rIns="0" bIns="0" rtlCol="0" anchor="t">
            <a:spAutoFit/>
          </a:bodyPr>
          <a:lstStyle/>
          <a:p>
            <a:pPr marL="535310" lvl="1" indent="-267655" algn="l">
              <a:lnSpc>
                <a:spcPts val="3967"/>
              </a:lnSpc>
              <a:buFont typeface="Arial"/>
              <a:buChar char="•"/>
            </a:pPr>
            <a:r>
              <a:rPr lang="en-US" sz="2479" b="1">
                <a:solidFill>
                  <a:srgbClr val="2C4372"/>
                </a:solidFill>
                <a:latin typeface="Canva Sans Bold"/>
                <a:ea typeface="Canva Sans Bold"/>
                <a:cs typeface="Canva Sans Bold"/>
                <a:sym typeface="Canva Sans Bold"/>
              </a:rPr>
              <a:t>Menambah pengalaman pembuatan website secara nyata</a:t>
            </a:r>
          </a:p>
          <a:p>
            <a:pPr algn="l">
              <a:lnSpc>
                <a:spcPts val="3967"/>
              </a:lnSpc>
            </a:pPr>
            <a:endParaRPr lang="en-US" sz="2479" b="1">
              <a:solidFill>
                <a:srgbClr val="2C4372"/>
              </a:solidFill>
              <a:latin typeface="Canva Sans Bold"/>
              <a:ea typeface="Canva Sans Bold"/>
              <a:cs typeface="Canva Sans Bold"/>
              <a:sym typeface="Canva Sans Bo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9144000" y="1476781"/>
            <a:ext cx="7003329" cy="947674"/>
            <a:chOff x="0" y="0"/>
            <a:chExt cx="1844498" cy="249593"/>
          </a:xfrm>
        </p:grpSpPr>
        <p:sp>
          <p:nvSpPr>
            <p:cNvPr id="4" name="Freeform 4"/>
            <p:cNvSpPr/>
            <p:nvPr/>
          </p:nvSpPr>
          <p:spPr>
            <a:xfrm>
              <a:off x="0" y="0"/>
              <a:ext cx="1844498" cy="249593"/>
            </a:xfrm>
            <a:custGeom>
              <a:avLst/>
              <a:gdLst/>
              <a:ahLst/>
              <a:cxnLst/>
              <a:rect l="l" t="t" r="r" b="b"/>
              <a:pathLst>
                <a:path w="1844498" h="249593">
                  <a:moveTo>
                    <a:pt x="55273" y="0"/>
                  </a:moveTo>
                  <a:lnTo>
                    <a:pt x="1789225" y="0"/>
                  </a:lnTo>
                  <a:cubicBezTo>
                    <a:pt x="1803884" y="0"/>
                    <a:pt x="1817943" y="5823"/>
                    <a:pt x="1828309" y="16189"/>
                  </a:cubicBezTo>
                  <a:cubicBezTo>
                    <a:pt x="1838675" y="26555"/>
                    <a:pt x="1844498" y="40614"/>
                    <a:pt x="1844498" y="55273"/>
                  </a:cubicBezTo>
                  <a:lnTo>
                    <a:pt x="1844498" y="194320"/>
                  </a:lnTo>
                  <a:cubicBezTo>
                    <a:pt x="1844498" y="224846"/>
                    <a:pt x="1819752" y="249593"/>
                    <a:pt x="1789225" y="249593"/>
                  </a:cubicBezTo>
                  <a:lnTo>
                    <a:pt x="55273" y="249593"/>
                  </a:lnTo>
                  <a:cubicBezTo>
                    <a:pt x="24747" y="249593"/>
                    <a:pt x="0" y="224846"/>
                    <a:pt x="0" y="194320"/>
                  </a:cubicBezTo>
                  <a:lnTo>
                    <a:pt x="0" y="55273"/>
                  </a:lnTo>
                  <a:cubicBezTo>
                    <a:pt x="0" y="24747"/>
                    <a:pt x="24747" y="0"/>
                    <a:pt x="55273" y="0"/>
                  </a:cubicBezTo>
                  <a:close/>
                </a:path>
              </a:pathLst>
            </a:custGeom>
            <a:solidFill>
              <a:srgbClr val="000000">
                <a:alpha val="0"/>
              </a:srgbClr>
            </a:solidFill>
            <a:ln w="38100" cap="rnd">
              <a:solidFill>
                <a:srgbClr val="2C4372"/>
              </a:solidFill>
              <a:prstDash val="solid"/>
              <a:round/>
            </a:ln>
          </p:spPr>
        </p:sp>
        <p:sp>
          <p:nvSpPr>
            <p:cNvPr id="5" name="TextBox 5"/>
            <p:cNvSpPr txBox="1"/>
            <p:nvPr/>
          </p:nvSpPr>
          <p:spPr>
            <a:xfrm>
              <a:off x="0" y="-47625"/>
              <a:ext cx="1844498" cy="297218"/>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9144000" y="3095968"/>
            <a:ext cx="7003329" cy="947674"/>
            <a:chOff x="0" y="0"/>
            <a:chExt cx="1844498" cy="249593"/>
          </a:xfrm>
        </p:grpSpPr>
        <p:sp>
          <p:nvSpPr>
            <p:cNvPr id="7" name="Freeform 7"/>
            <p:cNvSpPr/>
            <p:nvPr/>
          </p:nvSpPr>
          <p:spPr>
            <a:xfrm>
              <a:off x="0" y="0"/>
              <a:ext cx="1844498" cy="249593"/>
            </a:xfrm>
            <a:custGeom>
              <a:avLst/>
              <a:gdLst/>
              <a:ahLst/>
              <a:cxnLst/>
              <a:rect l="l" t="t" r="r" b="b"/>
              <a:pathLst>
                <a:path w="1844498" h="249593">
                  <a:moveTo>
                    <a:pt x="55273" y="0"/>
                  </a:moveTo>
                  <a:lnTo>
                    <a:pt x="1789225" y="0"/>
                  </a:lnTo>
                  <a:cubicBezTo>
                    <a:pt x="1803884" y="0"/>
                    <a:pt x="1817943" y="5823"/>
                    <a:pt x="1828309" y="16189"/>
                  </a:cubicBezTo>
                  <a:cubicBezTo>
                    <a:pt x="1838675" y="26555"/>
                    <a:pt x="1844498" y="40614"/>
                    <a:pt x="1844498" y="55273"/>
                  </a:cubicBezTo>
                  <a:lnTo>
                    <a:pt x="1844498" y="194320"/>
                  </a:lnTo>
                  <a:cubicBezTo>
                    <a:pt x="1844498" y="224846"/>
                    <a:pt x="1819752" y="249593"/>
                    <a:pt x="1789225" y="249593"/>
                  </a:cubicBezTo>
                  <a:lnTo>
                    <a:pt x="55273" y="249593"/>
                  </a:lnTo>
                  <a:cubicBezTo>
                    <a:pt x="24747" y="249593"/>
                    <a:pt x="0" y="224846"/>
                    <a:pt x="0" y="194320"/>
                  </a:cubicBezTo>
                  <a:lnTo>
                    <a:pt x="0" y="55273"/>
                  </a:lnTo>
                  <a:cubicBezTo>
                    <a:pt x="0" y="24747"/>
                    <a:pt x="24747" y="0"/>
                    <a:pt x="55273" y="0"/>
                  </a:cubicBezTo>
                  <a:close/>
                </a:path>
              </a:pathLst>
            </a:custGeom>
            <a:solidFill>
              <a:srgbClr val="000000">
                <a:alpha val="0"/>
              </a:srgbClr>
            </a:solidFill>
            <a:ln w="38100" cap="rnd">
              <a:solidFill>
                <a:srgbClr val="2C4372"/>
              </a:solidFill>
              <a:prstDash val="solid"/>
              <a:round/>
            </a:ln>
          </p:spPr>
        </p:sp>
        <p:sp>
          <p:nvSpPr>
            <p:cNvPr id="8" name="TextBox 8"/>
            <p:cNvSpPr txBox="1"/>
            <p:nvPr/>
          </p:nvSpPr>
          <p:spPr>
            <a:xfrm>
              <a:off x="0" y="-47625"/>
              <a:ext cx="1844498" cy="297218"/>
            </a:xfrm>
            <a:prstGeom prst="rect">
              <a:avLst/>
            </a:prstGeom>
          </p:spPr>
          <p:txBody>
            <a:bodyPr lIns="50800" tIns="50800" rIns="50800" bIns="50800" rtlCol="0" anchor="ctr"/>
            <a:lstStyle/>
            <a:p>
              <a:pPr algn="ctr">
                <a:lnSpc>
                  <a:spcPts val="2800"/>
                </a:lnSpc>
              </a:pPr>
              <a:endParaRPr/>
            </a:p>
          </p:txBody>
        </p:sp>
      </p:grpSp>
      <p:grpSp>
        <p:nvGrpSpPr>
          <p:cNvPr id="9" name="Group 9"/>
          <p:cNvGrpSpPr/>
          <p:nvPr/>
        </p:nvGrpSpPr>
        <p:grpSpPr>
          <a:xfrm>
            <a:off x="9144000" y="4707967"/>
            <a:ext cx="7003329" cy="947674"/>
            <a:chOff x="0" y="0"/>
            <a:chExt cx="1844498" cy="249593"/>
          </a:xfrm>
        </p:grpSpPr>
        <p:sp>
          <p:nvSpPr>
            <p:cNvPr id="10" name="Freeform 10"/>
            <p:cNvSpPr/>
            <p:nvPr/>
          </p:nvSpPr>
          <p:spPr>
            <a:xfrm>
              <a:off x="0" y="0"/>
              <a:ext cx="1844498" cy="249593"/>
            </a:xfrm>
            <a:custGeom>
              <a:avLst/>
              <a:gdLst/>
              <a:ahLst/>
              <a:cxnLst/>
              <a:rect l="l" t="t" r="r" b="b"/>
              <a:pathLst>
                <a:path w="1844498" h="249593">
                  <a:moveTo>
                    <a:pt x="55273" y="0"/>
                  </a:moveTo>
                  <a:lnTo>
                    <a:pt x="1789225" y="0"/>
                  </a:lnTo>
                  <a:cubicBezTo>
                    <a:pt x="1803884" y="0"/>
                    <a:pt x="1817943" y="5823"/>
                    <a:pt x="1828309" y="16189"/>
                  </a:cubicBezTo>
                  <a:cubicBezTo>
                    <a:pt x="1838675" y="26555"/>
                    <a:pt x="1844498" y="40614"/>
                    <a:pt x="1844498" y="55273"/>
                  </a:cubicBezTo>
                  <a:lnTo>
                    <a:pt x="1844498" y="194320"/>
                  </a:lnTo>
                  <a:cubicBezTo>
                    <a:pt x="1844498" y="224846"/>
                    <a:pt x="1819752" y="249593"/>
                    <a:pt x="1789225" y="249593"/>
                  </a:cubicBezTo>
                  <a:lnTo>
                    <a:pt x="55273" y="249593"/>
                  </a:lnTo>
                  <a:cubicBezTo>
                    <a:pt x="24747" y="249593"/>
                    <a:pt x="0" y="224846"/>
                    <a:pt x="0" y="194320"/>
                  </a:cubicBezTo>
                  <a:lnTo>
                    <a:pt x="0" y="55273"/>
                  </a:lnTo>
                  <a:cubicBezTo>
                    <a:pt x="0" y="24747"/>
                    <a:pt x="24747" y="0"/>
                    <a:pt x="55273" y="0"/>
                  </a:cubicBezTo>
                  <a:close/>
                </a:path>
              </a:pathLst>
            </a:custGeom>
            <a:solidFill>
              <a:srgbClr val="000000">
                <a:alpha val="0"/>
              </a:srgbClr>
            </a:solidFill>
            <a:ln w="38100" cap="rnd">
              <a:solidFill>
                <a:srgbClr val="2C4372"/>
              </a:solidFill>
              <a:prstDash val="solid"/>
              <a:round/>
            </a:ln>
          </p:spPr>
        </p:sp>
        <p:sp>
          <p:nvSpPr>
            <p:cNvPr id="11" name="TextBox 11"/>
            <p:cNvSpPr txBox="1"/>
            <p:nvPr/>
          </p:nvSpPr>
          <p:spPr>
            <a:xfrm>
              <a:off x="0" y="-47625"/>
              <a:ext cx="1844498" cy="297218"/>
            </a:xfrm>
            <a:prstGeom prst="rect">
              <a:avLst/>
            </a:prstGeom>
          </p:spPr>
          <p:txBody>
            <a:bodyPr lIns="50800" tIns="50800" rIns="50800" bIns="50800" rtlCol="0" anchor="ctr"/>
            <a:lstStyle/>
            <a:p>
              <a:pPr algn="ctr">
                <a:lnSpc>
                  <a:spcPts val="2800"/>
                </a:lnSpc>
              </a:pPr>
              <a:r>
                <a:rPr lang="en-US" sz="2000">
                  <a:solidFill>
                    <a:srgbClr val="FFFFFF"/>
                  </a:solidFill>
                  <a:latin typeface="Canva Sans"/>
                  <a:ea typeface="Canva Sans"/>
                  <a:cs typeface="Canva Sans"/>
                  <a:sym typeface="Canva Sans"/>
                </a:rPr>
                <a:t>HTML &amp; CSS (Tampilan)</a:t>
              </a:r>
            </a:p>
          </p:txBody>
        </p:sp>
      </p:grpSp>
      <p:grpSp>
        <p:nvGrpSpPr>
          <p:cNvPr id="12" name="Group 12"/>
          <p:cNvGrpSpPr/>
          <p:nvPr/>
        </p:nvGrpSpPr>
        <p:grpSpPr>
          <a:xfrm>
            <a:off x="9144000" y="6322391"/>
            <a:ext cx="7003329" cy="947674"/>
            <a:chOff x="0" y="0"/>
            <a:chExt cx="1844498" cy="249593"/>
          </a:xfrm>
        </p:grpSpPr>
        <p:sp>
          <p:nvSpPr>
            <p:cNvPr id="13" name="Freeform 13"/>
            <p:cNvSpPr/>
            <p:nvPr/>
          </p:nvSpPr>
          <p:spPr>
            <a:xfrm>
              <a:off x="0" y="0"/>
              <a:ext cx="1844498" cy="249593"/>
            </a:xfrm>
            <a:custGeom>
              <a:avLst/>
              <a:gdLst/>
              <a:ahLst/>
              <a:cxnLst/>
              <a:rect l="l" t="t" r="r" b="b"/>
              <a:pathLst>
                <a:path w="1844498" h="249593">
                  <a:moveTo>
                    <a:pt x="55273" y="0"/>
                  </a:moveTo>
                  <a:lnTo>
                    <a:pt x="1789225" y="0"/>
                  </a:lnTo>
                  <a:cubicBezTo>
                    <a:pt x="1803884" y="0"/>
                    <a:pt x="1817943" y="5823"/>
                    <a:pt x="1828309" y="16189"/>
                  </a:cubicBezTo>
                  <a:cubicBezTo>
                    <a:pt x="1838675" y="26555"/>
                    <a:pt x="1844498" y="40614"/>
                    <a:pt x="1844498" y="55273"/>
                  </a:cubicBezTo>
                  <a:lnTo>
                    <a:pt x="1844498" y="194320"/>
                  </a:lnTo>
                  <a:cubicBezTo>
                    <a:pt x="1844498" y="224846"/>
                    <a:pt x="1819752" y="249593"/>
                    <a:pt x="1789225" y="249593"/>
                  </a:cubicBezTo>
                  <a:lnTo>
                    <a:pt x="55273" y="249593"/>
                  </a:lnTo>
                  <a:cubicBezTo>
                    <a:pt x="24747" y="249593"/>
                    <a:pt x="0" y="224846"/>
                    <a:pt x="0" y="194320"/>
                  </a:cubicBezTo>
                  <a:lnTo>
                    <a:pt x="0" y="55273"/>
                  </a:lnTo>
                  <a:cubicBezTo>
                    <a:pt x="0" y="24747"/>
                    <a:pt x="24747" y="0"/>
                    <a:pt x="55273" y="0"/>
                  </a:cubicBezTo>
                  <a:close/>
                </a:path>
              </a:pathLst>
            </a:custGeom>
            <a:solidFill>
              <a:srgbClr val="000000">
                <a:alpha val="0"/>
              </a:srgbClr>
            </a:solidFill>
            <a:ln w="38100" cap="rnd">
              <a:solidFill>
                <a:srgbClr val="2C4372"/>
              </a:solidFill>
              <a:prstDash val="solid"/>
              <a:round/>
            </a:ln>
          </p:spPr>
        </p:sp>
        <p:sp>
          <p:nvSpPr>
            <p:cNvPr id="14" name="TextBox 14"/>
            <p:cNvSpPr txBox="1"/>
            <p:nvPr/>
          </p:nvSpPr>
          <p:spPr>
            <a:xfrm>
              <a:off x="0" y="-47625"/>
              <a:ext cx="1844498" cy="297218"/>
            </a:xfrm>
            <a:prstGeom prst="rect">
              <a:avLst/>
            </a:prstGeom>
          </p:spPr>
          <p:txBody>
            <a:bodyPr lIns="50800" tIns="50800" rIns="50800" bIns="50800" rtlCol="0" anchor="ctr"/>
            <a:lstStyle/>
            <a:p>
              <a:pPr algn="ctr">
                <a:lnSpc>
                  <a:spcPts val="2800"/>
                </a:lnSpc>
              </a:pPr>
              <a:endParaRPr/>
            </a:p>
          </p:txBody>
        </p:sp>
      </p:grpSp>
      <p:sp>
        <p:nvSpPr>
          <p:cNvPr id="15" name="Freeform 15"/>
          <p:cNvSpPr/>
          <p:nvPr/>
        </p:nvSpPr>
        <p:spPr>
          <a:xfrm>
            <a:off x="-1133798" y="7228239"/>
            <a:ext cx="6448898" cy="6448898"/>
          </a:xfrm>
          <a:custGeom>
            <a:avLst/>
            <a:gdLst/>
            <a:ahLst/>
            <a:cxnLst/>
            <a:rect l="l" t="t" r="r" b="b"/>
            <a:pathLst>
              <a:path w="6448898" h="6448898">
                <a:moveTo>
                  <a:pt x="0" y="0"/>
                </a:moveTo>
                <a:lnTo>
                  <a:pt x="6448898" y="0"/>
                </a:lnTo>
                <a:lnTo>
                  <a:pt x="6448898" y="6448898"/>
                </a:lnTo>
                <a:lnTo>
                  <a:pt x="0" y="644889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6" name="Freeform 16"/>
          <p:cNvSpPr/>
          <p:nvPr/>
        </p:nvSpPr>
        <p:spPr>
          <a:xfrm rot="1795720">
            <a:off x="17854612" y="-1913054"/>
            <a:ext cx="4073652" cy="4114800"/>
          </a:xfrm>
          <a:custGeom>
            <a:avLst/>
            <a:gdLst/>
            <a:ahLst/>
            <a:cxnLst/>
            <a:rect l="l" t="t" r="r" b="b"/>
            <a:pathLst>
              <a:path w="4073652" h="4114800">
                <a:moveTo>
                  <a:pt x="0" y="0"/>
                </a:moveTo>
                <a:lnTo>
                  <a:pt x="4073652" y="0"/>
                </a:lnTo>
                <a:lnTo>
                  <a:pt x="407365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17" name="Freeform 17"/>
          <p:cNvSpPr/>
          <p:nvPr/>
        </p:nvSpPr>
        <p:spPr>
          <a:xfrm>
            <a:off x="7037149" y="7583386"/>
            <a:ext cx="686793" cy="431447"/>
          </a:xfrm>
          <a:custGeom>
            <a:avLst/>
            <a:gdLst/>
            <a:ahLst/>
            <a:cxnLst/>
            <a:rect l="l" t="t" r="r" b="b"/>
            <a:pathLst>
              <a:path w="686793" h="431447">
                <a:moveTo>
                  <a:pt x="0" y="0"/>
                </a:moveTo>
                <a:lnTo>
                  <a:pt x="686793" y="0"/>
                </a:lnTo>
                <a:lnTo>
                  <a:pt x="686793" y="431447"/>
                </a:lnTo>
                <a:lnTo>
                  <a:pt x="0" y="431447"/>
                </a:lnTo>
                <a:lnTo>
                  <a:pt x="0" y="0"/>
                </a:lnTo>
                <a:close/>
              </a:path>
            </a:pathLst>
          </a:custGeom>
          <a:blipFill>
            <a:blip r:embed="rId7">
              <a:extLst>
                <a:ext uri="{96DAC541-7B7A-43D3-8B79-37D633B846F1}">
                  <asvg:svgBlip xmlns:asvg="http://schemas.microsoft.com/office/drawing/2016/SVG/main" r:embed="rId8"/>
                </a:ext>
              </a:extLst>
            </a:blip>
            <a:stretch>
              <a:fillRect l="-43271" t="-96641" r="-43017" b="-99900"/>
            </a:stretch>
          </a:blipFill>
        </p:spPr>
      </p:sp>
      <p:sp>
        <p:nvSpPr>
          <p:cNvPr id="18" name="Freeform 18"/>
          <p:cNvSpPr/>
          <p:nvPr/>
        </p:nvSpPr>
        <p:spPr>
          <a:xfrm>
            <a:off x="9816267" y="3903179"/>
            <a:ext cx="299963" cy="299963"/>
          </a:xfrm>
          <a:custGeom>
            <a:avLst/>
            <a:gdLst/>
            <a:ahLst/>
            <a:cxnLst/>
            <a:rect l="l" t="t" r="r" b="b"/>
            <a:pathLst>
              <a:path w="299963" h="299963">
                <a:moveTo>
                  <a:pt x="0" y="0"/>
                </a:moveTo>
                <a:lnTo>
                  <a:pt x="299962" y="0"/>
                </a:lnTo>
                <a:lnTo>
                  <a:pt x="299962" y="299963"/>
                </a:lnTo>
                <a:lnTo>
                  <a:pt x="0" y="299963"/>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19" name="Freeform 19"/>
          <p:cNvSpPr/>
          <p:nvPr/>
        </p:nvSpPr>
        <p:spPr>
          <a:xfrm>
            <a:off x="16494273" y="8285823"/>
            <a:ext cx="2985013" cy="2955163"/>
          </a:xfrm>
          <a:custGeom>
            <a:avLst/>
            <a:gdLst/>
            <a:ahLst/>
            <a:cxnLst/>
            <a:rect l="l" t="t" r="r" b="b"/>
            <a:pathLst>
              <a:path w="2985013" h="2955163">
                <a:moveTo>
                  <a:pt x="0" y="0"/>
                </a:moveTo>
                <a:lnTo>
                  <a:pt x="2985013" y="0"/>
                </a:lnTo>
                <a:lnTo>
                  <a:pt x="2985013" y="2955163"/>
                </a:lnTo>
                <a:lnTo>
                  <a:pt x="0" y="295516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0" name="Freeform 20"/>
          <p:cNvSpPr/>
          <p:nvPr/>
        </p:nvSpPr>
        <p:spPr>
          <a:xfrm>
            <a:off x="10836986" y="8904948"/>
            <a:ext cx="4311244" cy="3502886"/>
          </a:xfrm>
          <a:custGeom>
            <a:avLst/>
            <a:gdLst/>
            <a:ahLst/>
            <a:cxnLst/>
            <a:rect l="l" t="t" r="r" b="b"/>
            <a:pathLst>
              <a:path w="4311244" h="3502886">
                <a:moveTo>
                  <a:pt x="0" y="0"/>
                </a:moveTo>
                <a:lnTo>
                  <a:pt x="4311245" y="0"/>
                </a:lnTo>
                <a:lnTo>
                  <a:pt x="4311245" y="3502886"/>
                </a:lnTo>
                <a:lnTo>
                  <a:pt x="0" y="3502886"/>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21" name="TextBox 21"/>
          <p:cNvSpPr txBox="1"/>
          <p:nvPr/>
        </p:nvSpPr>
        <p:spPr>
          <a:xfrm>
            <a:off x="1028700" y="4271988"/>
            <a:ext cx="7896060" cy="2070101"/>
          </a:xfrm>
          <a:prstGeom prst="rect">
            <a:avLst/>
          </a:prstGeom>
        </p:spPr>
        <p:txBody>
          <a:bodyPr lIns="0" tIns="0" rIns="0" bIns="0" rtlCol="0" anchor="t">
            <a:spAutoFit/>
          </a:bodyPr>
          <a:lstStyle/>
          <a:p>
            <a:pPr algn="l">
              <a:lnSpc>
                <a:spcPts val="8000"/>
              </a:lnSpc>
            </a:pPr>
            <a:r>
              <a:rPr lang="en-US" sz="8000" b="1">
                <a:solidFill>
                  <a:srgbClr val="2C4372"/>
                </a:solidFill>
                <a:latin typeface="Canva Sans Bold"/>
                <a:ea typeface="Canva Sans Bold"/>
                <a:cs typeface="Canva Sans Bold"/>
                <a:sym typeface="Canva Sans Bold"/>
              </a:rPr>
              <a:t>Tools &amp; Bahasa Program</a:t>
            </a:r>
          </a:p>
        </p:txBody>
      </p:sp>
      <p:sp>
        <p:nvSpPr>
          <p:cNvPr id="22" name="TextBox 22"/>
          <p:cNvSpPr txBox="1"/>
          <p:nvPr/>
        </p:nvSpPr>
        <p:spPr>
          <a:xfrm>
            <a:off x="9560954" y="1755356"/>
            <a:ext cx="6586375" cy="419100"/>
          </a:xfrm>
          <a:prstGeom prst="rect">
            <a:avLst/>
          </a:prstGeom>
        </p:spPr>
        <p:txBody>
          <a:bodyPr lIns="0" tIns="0" rIns="0" bIns="0" rtlCol="0" anchor="t">
            <a:spAutoFit/>
          </a:bodyPr>
          <a:lstStyle/>
          <a:p>
            <a:pPr algn="l">
              <a:lnSpc>
                <a:spcPts val="3359"/>
              </a:lnSpc>
            </a:pPr>
            <a:r>
              <a:rPr lang="en-US" sz="2799" b="1">
                <a:solidFill>
                  <a:srgbClr val="2C4372"/>
                </a:solidFill>
                <a:latin typeface="Canva Sans Bold"/>
                <a:ea typeface="Canva Sans Bold"/>
                <a:cs typeface="Canva Sans Bold"/>
                <a:sym typeface="Canva Sans Bold"/>
              </a:rPr>
              <a:t>LARAVEL: </a:t>
            </a:r>
            <a:r>
              <a:rPr lang="en-US" sz="2799">
                <a:solidFill>
                  <a:srgbClr val="2C4372"/>
                </a:solidFill>
                <a:latin typeface="Canva Sans"/>
                <a:ea typeface="Canva Sans"/>
                <a:cs typeface="Canva Sans"/>
                <a:sym typeface="Canva Sans"/>
              </a:rPr>
              <a:t>Backend Framework PHP</a:t>
            </a:r>
          </a:p>
        </p:txBody>
      </p:sp>
      <p:grpSp>
        <p:nvGrpSpPr>
          <p:cNvPr id="23" name="Group 23"/>
          <p:cNvGrpSpPr/>
          <p:nvPr/>
        </p:nvGrpSpPr>
        <p:grpSpPr>
          <a:xfrm>
            <a:off x="9144000" y="7936815"/>
            <a:ext cx="7003329" cy="947674"/>
            <a:chOff x="0" y="0"/>
            <a:chExt cx="1844498" cy="249593"/>
          </a:xfrm>
        </p:grpSpPr>
        <p:sp>
          <p:nvSpPr>
            <p:cNvPr id="24" name="Freeform 24"/>
            <p:cNvSpPr/>
            <p:nvPr/>
          </p:nvSpPr>
          <p:spPr>
            <a:xfrm>
              <a:off x="0" y="0"/>
              <a:ext cx="1844498" cy="249593"/>
            </a:xfrm>
            <a:custGeom>
              <a:avLst/>
              <a:gdLst/>
              <a:ahLst/>
              <a:cxnLst/>
              <a:rect l="l" t="t" r="r" b="b"/>
              <a:pathLst>
                <a:path w="1844498" h="249593">
                  <a:moveTo>
                    <a:pt x="55273" y="0"/>
                  </a:moveTo>
                  <a:lnTo>
                    <a:pt x="1789225" y="0"/>
                  </a:lnTo>
                  <a:cubicBezTo>
                    <a:pt x="1803884" y="0"/>
                    <a:pt x="1817943" y="5823"/>
                    <a:pt x="1828309" y="16189"/>
                  </a:cubicBezTo>
                  <a:cubicBezTo>
                    <a:pt x="1838675" y="26555"/>
                    <a:pt x="1844498" y="40614"/>
                    <a:pt x="1844498" y="55273"/>
                  </a:cubicBezTo>
                  <a:lnTo>
                    <a:pt x="1844498" y="194320"/>
                  </a:lnTo>
                  <a:cubicBezTo>
                    <a:pt x="1844498" y="224846"/>
                    <a:pt x="1819752" y="249593"/>
                    <a:pt x="1789225" y="249593"/>
                  </a:cubicBezTo>
                  <a:lnTo>
                    <a:pt x="55273" y="249593"/>
                  </a:lnTo>
                  <a:cubicBezTo>
                    <a:pt x="24747" y="249593"/>
                    <a:pt x="0" y="224846"/>
                    <a:pt x="0" y="194320"/>
                  </a:cubicBezTo>
                  <a:lnTo>
                    <a:pt x="0" y="55273"/>
                  </a:lnTo>
                  <a:cubicBezTo>
                    <a:pt x="0" y="24747"/>
                    <a:pt x="24747" y="0"/>
                    <a:pt x="55273" y="0"/>
                  </a:cubicBezTo>
                  <a:close/>
                </a:path>
              </a:pathLst>
            </a:custGeom>
            <a:solidFill>
              <a:srgbClr val="000000">
                <a:alpha val="0"/>
              </a:srgbClr>
            </a:solidFill>
            <a:ln w="38100" cap="rnd">
              <a:solidFill>
                <a:srgbClr val="2C4372"/>
              </a:solidFill>
              <a:prstDash val="solid"/>
              <a:round/>
            </a:ln>
          </p:spPr>
        </p:sp>
        <p:sp>
          <p:nvSpPr>
            <p:cNvPr id="25" name="TextBox 25"/>
            <p:cNvSpPr txBox="1"/>
            <p:nvPr/>
          </p:nvSpPr>
          <p:spPr>
            <a:xfrm>
              <a:off x="0" y="-47625"/>
              <a:ext cx="1844498" cy="297218"/>
            </a:xfrm>
            <a:prstGeom prst="rect">
              <a:avLst/>
            </a:prstGeom>
          </p:spPr>
          <p:txBody>
            <a:bodyPr lIns="50800" tIns="50800" rIns="50800" bIns="50800" rtlCol="0" anchor="ctr"/>
            <a:lstStyle/>
            <a:p>
              <a:pPr algn="ctr">
                <a:lnSpc>
                  <a:spcPts val="2800"/>
                </a:lnSpc>
              </a:pPr>
              <a:endParaRPr/>
            </a:p>
          </p:txBody>
        </p:sp>
      </p:grpSp>
      <p:sp>
        <p:nvSpPr>
          <p:cNvPr id="26" name="TextBox 26"/>
          <p:cNvSpPr txBox="1"/>
          <p:nvPr/>
        </p:nvSpPr>
        <p:spPr>
          <a:xfrm>
            <a:off x="9560954" y="3360254"/>
            <a:ext cx="6041472" cy="419100"/>
          </a:xfrm>
          <a:prstGeom prst="rect">
            <a:avLst/>
          </a:prstGeom>
        </p:spPr>
        <p:txBody>
          <a:bodyPr lIns="0" tIns="0" rIns="0" bIns="0" rtlCol="0" anchor="t">
            <a:spAutoFit/>
          </a:bodyPr>
          <a:lstStyle/>
          <a:p>
            <a:pPr algn="ctr">
              <a:lnSpc>
                <a:spcPts val="3359"/>
              </a:lnSpc>
            </a:pPr>
            <a:r>
              <a:rPr lang="en-US" sz="2799" b="1">
                <a:solidFill>
                  <a:srgbClr val="2C4372"/>
                </a:solidFill>
                <a:latin typeface="Canva Sans Bold"/>
                <a:ea typeface="Canva Sans Bold"/>
                <a:cs typeface="Canva Sans Bold"/>
                <a:sym typeface="Canva Sans Bold"/>
              </a:rPr>
              <a:t>MY SQL: </a:t>
            </a:r>
            <a:r>
              <a:rPr lang="en-US" sz="2799">
                <a:solidFill>
                  <a:srgbClr val="2C4372"/>
                </a:solidFill>
                <a:latin typeface="Canva Sans"/>
                <a:ea typeface="Canva Sans"/>
                <a:cs typeface="Canva Sans"/>
                <a:sym typeface="Canva Sans"/>
              </a:rPr>
              <a:t>Database</a:t>
            </a:r>
          </a:p>
        </p:txBody>
      </p:sp>
      <p:sp>
        <p:nvSpPr>
          <p:cNvPr id="27" name="TextBox 27"/>
          <p:cNvSpPr txBox="1"/>
          <p:nvPr/>
        </p:nvSpPr>
        <p:spPr>
          <a:xfrm>
            <a:off x="9624929" y="4972254"/>
            <a:ext cx="6041472" cy="419100"/>
          </a:xfrm>
          <a:prstGeom prst="rect">
            <a:avLst/>
          </a:prstGeom>
        </p:spPr>
        <p:txBody>
          <a:bodyPr lIns="0" tIns="0" rIns="0" bIns="0" rtlCol="0" anchor="t">
            <a:spAutoFit/>
          </a:bodyPr>
          <a:lstStyle/>
          <a:p>
            <a:pPr algn="ctr">
              <a:lnSpc>
                <a:spcPts val="3359"/>
              </a:lnSpc>
            </a:pPr>
            <a:r>
              <a:rPr lang="en-US" sz="2799" b="1">
                <a:solidFill>
                  <a:srgbClr val="2C4372"/>
                </a:solidFill>
                <a:latin typeface="Canva Sans Bold"/>
                <a:ea typeface="Canva Sans Bold"/>
                <a:cs typeface="Canva Sans Bold"/>
                <a:sym typeface="Canva Sans Bold"/>
              </a:rPr>
              <a:t>HTML &amp; CSS: </a:t>
            </a:r>
            <a:r>
              <a:rPr lang="en-US" sz="2799">
                <a:solidFill>
                  <a:srgbClr val="2C4372"/>
                </a:solidFill>
                <a:latin typeface="Canva Sans"/>
                <a:ea typeface="Canva Sans"/>
                <a:cs typeface="Canva Sans"/>
                <a:sym typeface="Canva Sans"/>
              </a:rPr>
              <a:t>Tampilan</a:t>
            </a:r>
          </a:p>
        </p:txBody>
      </p:sp>
      <p:sp>
        <p:nvSpPr>
          <p:cNvPr id="28" name="TextBox 28"/>
          <p:cNvSpPr txBox="1"/>
          <p:nvPr/>
        </p:nvSpPr>
        <p:spPr>
          <a:xfrm>
            <a:off x="9624929" y="6579566"/>
            <a:ext cx="6041472" cy="419100"/>
          </a:xfrm>
          <a:prstGeom prst="rect">
            <a:avLst/>
          </a:prstGeom>
        </p:spPr>
        <p:txBody>
          <a:bodyPr lIns="0" tIns="0" rIns="0" bIns="0" rtlCol="0" anchor="t">
            <a:spAutoFit/>
          </a:bodyPr>
          <a:lstStyle/>
          <a:p>
            <a:pPr algn="ctr">
              <a:lnSpc>
                <a:spcPts val="3359"/>
              </a:lnSpc>
            </a:pPr>
            <a:r>
              <a:rPr lang="en-US" sz="2799" b="1">
                <a:solidFill>
                  <a:srgbClr val="2C4372"/>
                </a:solidFill>
                <a:latin typeface="Canva Sans Bold"/>
                <a:ea typeface="Canva Sans Bold"/>
                <a:cs typeface="Canva Sans Bold"/>
                <a:sym typeface="Canva Sans Bold"/>
              </a:rPr>
              <a:t>XAMPP:</a:t>
            </a:r>
            <a:r>
              <a:rPr lang="en-US" sz="2799">
                <a:solidFill>
                  <a:srgbClr val="2C4372"/>
                </a:solidFill>
                <a:latin typeface="Canva Sans"/>
                <a:ea typeface="Canva Sans"/>
                <a:cs typeface="Canva Sans"/>
                <a:sym typeface="Canva Sans"/>
              </a:rPr>
              <a:t> Local server</a:t>
            </a:r>
          </a:p>
        </p:txBody>
      </p:sp>
      <p:sp>
        <p:nvSpPr>
          <p:cNvPr id="29" name="TextBox 29"/>
          <p:cNvSpPr txBox="1"/>
          <p:nvPr/>
        </p:nvSpPr>
        <p:spPr>
          <a:xfrm>
            <a:off x="9816267" y="8203515"/>
            <a:ext cx="6041472" cy="419100"/>
          </a:xfrm>
          <a:prstGeom prst="rect">
            <a:avLst/>
          </a:prstGeom>
        </p:spPr>
        <p:txBody>
          <a:bodyPr lIns="0" tIns="0" rIns="0" bIns="0" rtlCol="0" anchor="t">
            <a:spAutoFit/>
          </a:bodyPr>
          <a:lstStyle/>
          <a:p>
            <a:pPr algn="ctr">
              <a:lnSpc>
                <a:spcPts val="3359"/>
              </a:lnSpc>
            </a:pPr>
            <a:r>
              <a:rPr lang="en-US" sz="2799" b="1">
                <a:solidFill>
                  <a:srgbClr val="2C4372"/>
                </a:solidFill>
                <a:latin typeface="Canva Sans Bold"/>
                <a:ea typeface="Canva Sans Bold"/>
                <a:cs typeface="Canva Sans Bold"/>
                <a:sym typeface="Canva Sans Bold"/>
              </a:rPr>
              <a:t>VSCode:</a:t>
            </a:r>
            <a:r>
              <a:rPr lang="en-US" sz="2799">
                <a:solidFill>
                  <a:srgbClr val="2C4372"/>
                </a:solidFill>
                <a:latin typeface="Canva Sans"/>
                <a:ea typeface="Canva Sans"/>
                <a:cs typeface="Canva Sans"/>
                <a:sym typeface="Canva Sans"/>
              </a:rPr>
              <a:t> Code editor</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95301" y="4315834"/>
            <a:ext cx="7213515" cy="4407885"/>
            <a:chOff x="0" y="0"/>
            <a:chExt cx="1899856" cy="1160924"/>
          </a:xfrm>
        </p:grpSpPr>
        <p:sp>
          <p:nvSpPr>
            <p:cNvPr id="4" name="Freeform 4"/>
            <p:cNvSpPr/>
            <p:nvPr/>
          </p:nvSpPr>
          <p:spPr>
            <a:xfrm>
              <a:off x="0" y="0"/>
              <a:ext cx="1899856" cy="1160924"/>
            </a:xfrm>
            <a:custGeom>
              <a:avLst/>
              <a:gdLst/>
              <a:ahLst/>
              <a:cxnLst/>
              <a:rect l="l" t="t" r="r" b="b"/>
              <a:pathLst>
                <a:path w="1899856" h="1160924">
                  <a:moveTo>
                    <a:pt x="53663" y="0"/>
                  </a:moveTo>
                  <a:lnTo>
                    <a:pt x="1846193" y="0"/>
                  </a:lnTo>
                  <a:cubicBezTo>
                    <a:pt x="1860425" y="0"/>
                    <a:pt x="1874075" y="5654"/>
                    <a:pt x="1884138" y="15717"/>
                  </a:cubicBezTo>
                  <a:cubicBezTo>
                    <a:pt x="1894202" y="25781"/>
                    <a:pt x="1899856" y="39430"/>
                    <a:pt x="1899856" y="53663"/>
                  </a:cubicBezTo>
                  <a:lnTo>
                    <a:pt x="1899856" y="1107262"/>
                  </a:lnTo>
                  <a:cubicBezTo>
                    <a:pt x="1899856" y="1121494"/>
                    <a:pt x="1894202" y="1135143"/>
                    <a:pt x="1884138" y="1145207"/>
                  </a:cubicBezTo>
                  <a:cubicBezTo>
                    <a:pt x="1874075" y="1155271"/>
                    <a:pt x="1860425" y="1160924"/>
                    <a:pt x="1846193" y="1160924"/>
                  </a:cubicBezTo>
                  <a:lnTo>
                    <a:pt x="53663" y="1160924"/>
                  </a:lnTo>
                  <a:cubicBezTo>
                    <a:pt x="39430" y="1160924"/>
                    <a:pt x="25781" y="1155271"/>
                    <a:pt x="15717" y="1145207"/>
                  </a:cubicBezTo>
                  <a:cubicBezTo>
                    <a:pt x="5654" y="1135143"/>
                    <a:pt x="0" y="1121494"/>
                    <a:pt x="0" y="1107262"/>
                  </a:cubicBezTo>
                  <a:lnTo>
                    <a:pt x="0" y="53663"/>
                  </a:lnTo>
                  <a:cubicBezTo>
                    <a:pt x="0" y="39430"/>
                    <a:pt x="5654" y="25781"/>
                    <a:pt x="15717" y="15717"/>
                  </a:cubicBezTo>
                  <a:cubicBezTo>
                    <a:pt x="25781" y="5654"/>
                    <a:pt x="39430" y="0"/>
                    <a:pt x="53663" y="0"/>
                  </a:cubicBezTo>
                  <a:close/>
                </a:path>
              </a:pathLst>
            </a:custGeom>
            <a:solidFill>
              <a:srgbClr val="000000">
                <a:alpha val="0"/>
              </a:srgbClr>
            </a:solidFill>
            <a:ln w="38100" cap="rnd">
              <a:solidFill>
                <a:srgbClr val="2C4372"/>
              </a:solidFill>
              <a:prstDash val="solid"/>
              <a:round/>
            </a:ln>
          </p:spPr>
        </p:sp>
        <p:sp>
          <p:nvSpPr>
            <p:cNvPr id="5" name="TextBox 5"/>
            <p:cNvSpPr txBox="1"/>
            <p:nvPr/>
          </p:nvSpPr>
          <p:spPr>
            <a:xfrm>
              <a:off x="0" y="-47625"/>
              <a:ext cx="1899856" cy="1208549"/>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9279184" y="4315834"/>
            <a:ext cx="7213515" cy="4407885"/>
            <a:chOff x="0" y="0"/>
            <a:chExt cx="1899856" cy="1160924"/>
          </a:xfrm>
        </p:grpSpPr>
        <p:sp>
          <p:nvSpPr>
            <p:cNvPr id="7" name="Freeform 7"/>
            <p:cNvSpPr/>
            <p:nvPr/>
          </p:nvSpPr>
          <p:spPr>
            <a:xfrm>
              <a:off x="0" y="0"/>
              <a:ext cx="1899856" cy="1160924"/>
            </a:xfrm>
            <a:custGeom>
              <a:avLst/>
              <a:gdLst/>
              <a:ahLst/>
              <a:cxnLst/>
              <a:rect l="l" t="t" r="r" b="b"/>
              <a:pathLst>
                <a:path w="1899856" h="1160924">
                  <a:moveTo>
                    <a:pt x="53663" y="0"/>
                  </a:moveTo>
                  <a:lnTo>
                    <a:pt x="1846193" y="0"/>
                  </a:lnTo>
                  <a:cubicBezTo>
                    <a:pt x="1860425" y="0"/>
                    <a:pt x="1874075" y="5654"/>
                    <a:pt x="1884138" y="15717"/>
                  </a:cubicBezTo>
                  <a:cubicBezTo>
                    <a:pt x="1894202" y="25781"/>
                    <a:pt x="1899856" y="39430"/>
                    <a:pt x="1899856" y="53663"/>
                  </a:cubicBezTo>
                  <a:lnTo>
                    <a:pt x="1899856" y="1107262"/>
                  </a:lnTo>
                  <a:cubicBezTo>
                    <a:pt x="1899856" y="1121494"/>
                    <a:pt x="1894202" y="1135143"/>
                    <a:pt x="1884138" y="1145207"/>
                  </a:cubicBezTo>
                  <a:cubicBezTo>
                    <a:pt x="1874075" y="1155271"/>
                    <a:pt x="1860425" y="1160924"/>
                    <a:pt x="1846193" y="1160924"/>
                  </a:cubicBezTo>
                  <a:lnTo>
                    <a:pt x="53663" y="1160924"/>
                  </a:lnTo>
                  <a:cubicBezTo>
                    <a:pt x="39430" y="1160924"/>
                    <a:pt x="25781" y="1155271"/>
                    <a:pt x="15717" y="1145207"/>
                  </a:cubicBezTo>
                  <a:cubicBezTo>
                    <a:pt x="5654" y="1135143"/>
                    <a:pt x="0" y="1121494"/>
                    <a:pt x="0" y="1107262"/>
                  </a:cubicBezTo>
                  <a:lnTo>
                    <a:pt x="0" y="53663"/>
                  </a:lnTo>
                  <a:cubicBezTo>
                    <a:pt x="0" y="39430"/>
                    <a:pt x="5654" y="25781"/>
                    <a:pt x="15717" y="15717"/>
                  </a:cubicBezTo>
                  <a:cubicBezTo>
                    <a:pt x="25781" y="5654"/>
                    <a:pt x="39430" y="0"/>
                    <a:pt x="53663" y="0"/>
                  </a:cubicBezTo>
                  <a:close/>
                </a:path>
              </a:pathLst>
            </a:custGeom>
            <a:solidFill>
              <a:srgbClr val="000000">
                <a:alpha val="0"/>
              </a:srgbClr>
            </a:solidFill>
            <a:ln w="38100" cap="rnd">
              <a:solidFill>
                <a:srgbClr val="2C4372"/>
              </a:solidFill>
              <a:prstDash val="solid"/>
              <a:round/>
            </a:ln>
          </p:spPr>
        </p:sp>
        <p:sp>
          <p:nvSpPr>
            <p:cNvPr id="8" name="TextBox 8"/>
            <p:cNvSpPr txBox="1"/>
            <p:nvPr/>
          </p:nvSpPr>
          <p:spPr>
            <a:xfrm>
              <a:off x="0" y="-47625"/>
              <a:ext cx="1899856" cy="1208549"/>
            </a:xfrm>
            <a:prstGeom prst="rect">
              <a:avLst/>
            </a:prstGeom>
          </p:spPr>
          <p:txBody>
            <a:bodyPr lIns="50800" tIns="50800" rIns="50800" bIns="50800" rtlCol="0" anchor="ctr"/>
            <a:lstStyle/>
            <a:p>
              <a:pPr algn="ctr">
                <a:lnSpc>
                  <a:spcPts val="2800"/>
                </a:lnSpc>
              </a:pPr>
              <a:endParaRPr/>
            </a:p>
          </p:txBody>
        </p:sp>
      </p:grpSp>
      <p:grpSp>
        <p:nvGrpSpPr>
          <p:cNvPr id="9" name="Group 9"/>
          <p:cNvGrpSpPr/>
          <p:nvPr/>
        </p:nvGrpSpPr>
        <p:grpSpPr>
          <a:xfrm>
            <a:off x="2287334" y="4915064"/>
            <a:ext cx="710294" cy="71029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4372"/>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grpSp>
        <p:nvGrpSpPr>
          <p:cNvPr id="12" name="Group 12"/>
          <p:cNvGrpSpPr/>
          <p:nvPr/>
        </p:nvGrpSpPr>
        <p:grpSpPr>
          <a:xfrm>
            <a:off x="9771218" y="4914855"/>
            <a:ext cx="710294" cy="71029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4372"/>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15" name="Freeform 15"/>
          <p:cNvSpPr/>
          <p:nvPr/>
        </p:nvSpPr>
        <p:spPr>
          <a:xfrm>
            <a:off x="13986336" y="-2512905"/>
            <a:ext cx="5747907" cy="5895289"/>
          </a:xfrm>
          <a:custGeom>
            <a:avLst/>
            <a:gdLst/>
            <a:ahLst/>
            <a:cxnLst/>
            <a:rect l="l" t="t" r="r" b="b"/>
            <a:pathLst>
              <a:path w="5747907" h="5895289">
                <a:moveTo>
                  <a:pt x="0" y="0"/>
                </a:moveTo>
                <a:lnTo>
                  <a:pt x="5747906" y="0"/>
                </a:lnTo>
                <a:lnTo>
                  <a:pt x="5747906" y="5895289"/>
                </a:lnTo>
                <a:lnTo>
                  <a:pt x="0" y="589528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6" name="Freeform 16"/>
          <p:cNvSpPr/>
          <p:nvPr/>
        </p:nvSpPr>
        <p:spPr>
          <a:xfrm>
            <a:off x="17536042" y="8089900"/>
            <a:ext cx="1022928" cy="1022928"/>
          </a:xfrm>
          <a:custGeom>
            <a:avLst/>
            <a:gdLst/>
            <a:ahLst/>
            <a:cxnLst/>
            <a:rect l="l" t="t" r="r" b="b"/>
            <a:pathLst>
              <a:path w="1022928" h="1022928">
                <a:moveTo>
                  <a:pt x="0" y="0"/>
                </a:moveTo>
                <a:lnTo>
                  <a:pt x="1022928" y="0"/>
                </a:lnTo>
                <a:lnTo>
                  <a:pt x="1022928" y="1022928"/>
                </a:lnTo>
                <a:lnTo>
                  <a:pt x="0" y="10229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Freeform 17"/>
          <p:cNvSpPr/>
          <p:nvPr/>
        </p:nvSpPr>
        <p:spPr>
          <a:xfrm>
            <a:off x="-1500349" y="-1198293"/>
            <a:ext cx="2741921" cy="2984404"/>
          </a:xfrm>
          <a:custGeom>
            <a:avLst/>
            <a:gdLst/>
            <a:ahLst/>
            <a:cxnLst/>
            <a:rect l="l" t="t" r="r" b="b"/>
            <a:pathLst>
              <a:path w="2741921" h="2984404">
                <a:moveTo>
                  <a:pt x="0" y="0"/>
                </a:moveTo>
                <a:lnTo>
                  <a:pt x="2741921" y="0"/>
                </a:lnTo>
                <a:lnTo>
                  <a:pt x="2741921" y="2984404"/>
                </a:lnTo>
                <a:lnTo>
                  <a:pt x="0" y="29844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8" name="Freeform 18"/>
          <p:cNvSpPr/>
          <p:nvPr/>
        </p:nvSpPr>
        <p:spPr>
          <a:xfrm>
            <a:off x="-3193243" y="7685087"/>
            <a:ext cx="3940794" cy="3522084"/>
          </a:xfrm>
          <a:custGeom>
            <a:avLst/>
            <a:gdLst/>
            <a:ahLst/>
            <a:cxnLst/>
            <a:rect l="l" t="t" r="r" b="b"/>
            <a:pathLst>
              <a:path w="3940794" h="3522084">
                <a:moveTo>
                  <a:pt x="0" y="0"/>
                </a:moveTo>
                <a:lnTo>
                  <a:pt x="3940794" y="0"/>
                </a:lnTo>
                <a:lnTo>
                  <a:pt x="3940794" y="3522085"/>
                </a:lnTo>
                <a:lnTo>
                  <a:pt x="0" y="3522085"/>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19" name="TextBox 19"/>
          <p:cNvSpPr txBox="1"/>
          <p:nvPr/>
        </p:nvSpPr>
        <p:spPr>
          <a:xfrm>
            <a:off x="1795301" y="1340859"/>
            <a:ext cx="10206199" cy="1060451"/>
          </a:xfrm>
          <a:prstGeom prst="rect">
            <a:avLst/>
          </a:prstGeom>
        </p:spPr>
        <p:txBody>
          <a:bodyPr lIns="0" tIns="0" rIns="0" bIns="0" rtlCol="0" anchor="t">
            <a:spAutoFit/>
          </a:bodyPr>
          <a:lstStyle/>
          <a:p>
            <a:pPr algn="l">
              <a:lnSpc>
                <a:spcPts val="8000"/>
              </a:lnSpc>
            </a:pPr>
            <a:r>
              <a:rPr lang="en-US" sz="8000" b="1">
                <a:solidFill>
                  <a:srgbClr val="2C4372"/>
                </a:solidFill>
                <a:latin typeface="Canva Sans Bold"/>
                <a:ea typeface="Canva Sans Bold"/>
                <a:cs typeface="Canva Sans Bold"/>
                <a:sym typeface="Canva Sans Bold"/>
              </a:rPr>
              <a:t>Hak Akses</a:t>
            </a:r>
          </a:p>
        </p:txBody>
      </p:sp>
      <p:sp>
        <p:nvSpPr>
          <p:cNvPr id="20" name="TextBox 20"/>
          <p:cNvSpPr txBox="1"/>
          <p:nvPr/>
        </p:nvSpPr>
        <p:spPr>
          <a:xfrm>
            <a:off x="1795301" y="3534784"/>
            <a:ext cx="12837619" cy="419100"/>
          </a:xfrm>
          <a:prstGeom prst="rect">
            <a:avLst/>
          </a:prstGeom>
        </p:spPr>
        <p:txBody>
          <a:bodyPr lIns="0" tIns="0" rIns="0" bIns="0" rtlCol="0" anchor="t">
            <a:spAutoFit/>
          </a:bodyPr>
          <a:lstStyle/>
          <a:p>
            <a:pPr algn="l">
              <a:lnSpc>
                <a:spcPts val="3359"/>
              </a:lnSpc>
            </a:pPr>
            <a:r>
              <a:rPr lang="en-US" sz="2799" b="1">
                <a:solidFill>
                  <a:srgbClr val="2C4372"/>
                </a:solidFill>
                <a:latin typeface="Canva Sans Bold"/>
                <a:ea typeface="Canva Sans Bold"/>
                <a:cs typeface="Canva Sans Bold"/>
                <a:sym typeface="Canva Sans Bold"/>
              </a:rPr>
              <a:t>Dalam website ini, hak akses dibagi menjadi dua jenis pengguna, yaitu:</a:t>
            </a:r>
          </a:p>
        </p:txBody>
      </p:sp>
      <p:sp>
        <p:nvSpPr>
          <p:cNvPr id="21" name="TextBox 21"/>
          <p:cNvSpPr txBox="1"/>
          <p:nvPr/>
        </p:nvSpPr>
        <p:spPr>
          <a:xfrm>
            <a:off x="2287334" y="5758872"/>
            <a:ext cx="6229448" cy="419100"/>
          </a:xfrm>
          <a:prstGeom prst="rect">
            <a:avLst/>
          </a:prstGeom>
        </p:spPr>
        <p:txBody>
          <a:bodyPr lIns="0" tIns="0" rIns="0" bIns="0" rtlCol="0" anchor="t">
            <a:spAutoFit/>
          </a:bodyPr>
          <a:lstStyle/>
          <a:p>
            <a:pPr algn="l">
              <a:lnSpc>
                <a:spcPts val="3239"/>
              </a:lnSpc>
            </a:pPr>
            <a:r>
              <a:rPr lang="en-US" sz="2699" b="1">
                <a:solidFill>
                  <a:srgbClr val="2C4372"/>
                </a:solidFill>
                <a:latin typeface="Canva Sans Bold"/>
                <a:ea typeface="Canva Sans Bold"/>
                <a:cs typeface="Canva Sans Bold"/>
                <a:sym typeface="Canva Sans Bold"/>
              </a:rPr>
              <a:t>Administrator</a:t>
            </a:r>
          </a:p>
        </p:txBody>
      </p:sp>
      <p:sp>
        <p:nvSpPr>
          <p:cNvPr id="22" name="TextBox 22"/>
          <p:cNvSpPr txBox="1"/>
          <p:nvPr/>
        </p:nvSpPr>
        <p:spPr>
          <a:xfrm>
            <a:off x="9771218" y="5806497"/>
            <a:ext cx="6229448" cy="419100"/>
          </a:xfrm>
          <a:prstGeom prst="rect">
            <a:avLst/>
          </a:prstGeom>
        </p:spPr>
        <p:txBody>
          <a:bodyPr lIns="0" tIns="0" rIns="0" bIns="0" rtlCol="0" anchor="t">
            <a:spAutoFit/>
          </a:bodyPr>
          <a:lstStyle/>
          <a:p>
            <a:pPr algn="l">
              <a:lnSpc>
                <a:spcPts val="3239"/>
              </a:lnSpc>
            </a:pPr>
            <a:r>
              <a:rPr lang="en-US" sz="2699" b="1">
                <a:solidFill>
                  <a:srgbClr val="2C4372"/>
                </a:solidFill>
                <a:latin typeface="Canva Sans Bold"/>
                <a:ea typeface="Canva Sans Bold"/>
                <a:cs typeface="Canva Sans Bold"/>
                <a:sym typeface="Canva Sans Bold"/>
              </a:rPr>
              <a:t>Pelanggan</a:t>
            </a:r>
          </a:p>
        </p:txBody>
      </p:sp>
      <p:sp>
        <p:nvSpPr>
          <p:cNvPr id="23" name="TextBox 23"/>
          <p:cNvSpPr txBox="1"/>
          <p:nvPr/>
        </p:nvSpPr>
        <p:spPr>
          <a:xfrm>
            <a:off x="2287334" y="6505575"/>
            <a:ext cx="6475465" cy="1906905"/>
          </a:xfrm>
          <a:prstGeom prst="rect">
            <a:avLst/>
          </a:prstGeom>
        </p:spPr>
        <p:txBody>
          <a:bodyPr lIns="0" tIns="0" rIns="0" bIns="0" rtlCol="0" anchor="t">
            <a:spAutoFit/>
          </a:bodyPr>
          <a:lstStyle/>
          <a:p>
            <a:pPr algn="just">
              <a:lnSpc>
                <a:spcPts val="3839"/>
              </a:lnSpc>
            </a:pPr>
            <a:r>
              <a:rPr lang="en-US" sz="2399">
                <a:solidFill>
                  <a:srgbClr val="2C4372"/>
                </a:solidFill>
                <a:latin typeface="Canva Sans"/>
                <a:ea typeface="Canva Sans"/>
                <a:cs typeface="Canva Sans"/>
                <a:sym typeface="Canva Sans"/>
              </a:rPr>
              <a:t>Memiliki akses penuh terhadap sistem, seperti menambah, mengedit, dan menghapus produk, melihat dan mengelola pesanan, serta mengelola data pengguna.</a:t>
            </a:r>
          </a:p>
        </p:txBody>
      </p:sp>
      <p:sp>
        <p:nvSpPr>
          <p:cNvPr id="24" name="TextBox 24"/>
          <p:cNvSpPr txBox="1"/>
          <p:nvPr/>
        </p:nvSpPr>
        <p:spPr>
          <a:xfrm>
            <a:off x="9771218" y="6505575"/>
            <a:ext cx="6229448" cy="1906905"/>
          </a:xfrm>
          <a:prstGeom prst="rect">
            <a:avLst/>
          </a:prstGeom>
        </p:spPr>
        <p:txBody>
          <a:bodyPr lIns="0" tIns="0" rIns="0" bIns="0" rtlCol="0" anchor="t">
            <a:spAutoFit/>
          </a:bodyPr>
          <a:lstStyle/>
          <a:p>
            <a:pPr algn="just">
              <a:lnSpc>
                <a:spcPts val="3839"/>
              </a:lnSpc>
            </a:pPr>
            <a:r>
              <a:rPr lang="en-US" sz="2399">
                <a:solidFill>
                  <a:srgbClr val="2C4372"/>
                </a:solidFill>
                <a:latin typeface="Canva Sans"/>
                <a:ea typeface="Canva Sans"/>
                <a:cs typeface="Canva Sans"/>
                <a:sym typeface="Canva Sans"/>
              </a:rPr>
              <a:t>Hanya memiliki akses untuk melihat produk, menambah produk ke keranjang, melakukan pembelian, dan melihat riwayat pesanan mereka sendiri.</a:t>
            </a:r>
          </a:p>
        </p:txBody>
      </p:sp>
      <p:sp>
        <p:nvSpPr>
          <p:cNvPr id="25" name="TextBox 25"/>
          <p:cNvSpPr txBox="1"/>
          <p:nvPr/>
        </p:nvSpPr>
        <p:spPr>
          <a:xfrm>
            <a:off x="2287334" y="5098551"/>
            <a:ext cx="710294" cy="352425"/>
          </a:xfrm>
          <a:prstGeom prst="rect">
            <a:avLst/>
          </a:prstGeom>
        </p:spPr>
        <p:txBody>
          <a:bodyPr lIns="0" tIns="0" rIns="0" bIns="0" rtlCol="0" anchor="t">
            <a:spAutoFit/>
          </a:bodyPr>
          <a:lstStyle/>
          <a:p>
            <a:pPr algn="ctr">
              <a:lnSpc>
                <a:spcPts val="2879"/>
              </a:lnSpc>
            </a:pPr>
            <a:r>
              <a:rPr lang="en-US" sz="2400" b="1">
                <a:solidFill>
                  <a:srgbClr val="FFFFFF"/>
                </a:solidFill>
                <a:latin typeface="Canva Sans Bold"/>
                <a:ea typeface="Canva Sans Bold"/>
                <a:cs typeface="Canva Sans Bold"/>
                <a:sym typeface="Canva Sans Bold"/>
              </a:rPr>
              <a:t>01</a:t>
            </a:r>
          </a:p>
        </p:txBody>
      </p:sp>
      <p:sp>
        <p:nvSpPr>
          <p:cNvPr id="26" name="TextBox 26"/>
          <p:cNvSpPr txBox="1"/>
          <p:nvPr/>
        </p:nvSpPr>
        <p:spPr>
          <a:xfrm>
            <a:off x="9771218" y="5098342"/>
            <a:ext cx="710294" cy="352425"/>
          </a:xfrm>
          <a:prstGeom prst="rect">
            <a:avLst/>
          </a:prstGeom>
        </p:spPr>
        <p:txBody>
          <a:bodyPr lIns="0" tIns="0" rIns="0" bIns="0" rtlCol="0" anchor="t">
            <a:spAutoFit/>
          </a:bodyPr>
          <a:lstStyle/>
          <a:p>
            <a:pPr algn="ctr">
              <a:lnSpc>
                <a:spcPts val="2879"/>
              </a:lnSpc>
            </a:pPr>
            <a:r>
              <a:rPr lang="en-US" sz="2400" b="1">
                <a:solidFill>
                  <a:srgbClr val="FFFFFF"/>
                </a:solidFill>
                <a:latin typeface="Canva Sans Bold"/>
                <a:ea typeface="Canva Sans Bold"/>
                <a:cs typeface="Canva Sans Bold"/>
                <a:sym typeface="Canva Sans Bold"/>
              </a:rPr>
              <a:t>02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9144000" y="1967581"/>
            <a:ext cx="7352323" cy="3858873"/>
            <a:chOff x="0" y="0"/>
            <a:chExt cx="1936414" cy="1016329"/>
          </a:xfrm>
        </p:grpSpPr>
        <p:sp>
          <p:nvSpPr>
            <p:cNvPr id="4" name="Freeform 4"/>
            <p:cNvSpPr/>
            <p:nvPr/>
          </p:nvSpPr>
          <p:spPr>
            <a:xfrm>
              <a:off x="0" y="0"/>
              <a:ext cx="1936414" cy="1016329"/>
            </a:xfrm>
            <a:custGeom>
              <a:avLst/>
              <a:gdLst/>
              <a:ahLst/>
              <a:cxnLst/>
              <a:rect l="l" t="t" r="r" b="b"/>
              <a:pathLst>
                <a:path w="1936414" h="1016329">
                  <a:moveTo>
                    <a:pt x="52649" y="0"/>
                  </a:moveTo>
                  <a:lnTo>
                    <a:pt x="1883765" y="0"/>
                  </a:lnTo>
                  <a:cubicBezTo>
                    <a:pt x="1897728" y="0"/>
                    <a:pt x="1911120" y="5547"/>
                    <a:pt x="1920994" y="15421"/>
                  </a:cubicBezTo>
                  <a:cubicBezTo>
                    <a:pt x="1930867" y="25294"/>
                    <a:pt x="1936414" y="38686"/>
                    <a:pt x="1936414" y="52649"/>
                  </a:cubicBezTo>
                  <a:lnTo>
                    <a:pt x="1936414" y="963679"/>
                  </a:lnTo>
                  <a:cubicBezTo>
                    <a:pt x="1936414" y="977643"/>
                    <a:pt x="1930867" y="991034"/>
                    <a:pt x="1920994" y="1000908"/>
                  </a:cubicBezTo>
                  <a:cubicBezTo>
                    <a:pt x="1911120" y="1010782"/>
                    <a:pt x="1897728" y="1016329"/>
                    <a:pt x="1883765" y="1016329"/>
                  </a:cubicBezTo>
                  <a:lnTo>
                    <a:pt x="52649" y="1016329"/>
                  </a:lnTo>
                  <a:cubicBezTo>
                    <a:pt x="23572" y="1016329"/>
                    <a:pt x="0" y="992757"/>
                    <a:pt x="0" y="963679"/>
                  </a:cubicBezTo>
                  <a:lnTo>
                    <a:pt x="0" y="52649"/>
                  </a:lnTo>
                  <a:cubicBezTo>
                    <a:pt x="0" y="38686"/>
                    <a:pt x="5547" y="25294"/>
                    <a:pt x="15421" y="15421"/>
                  </a:cubicBezTo>
                  <a:cubicBezTo>
                    <a:pt x="25294" y="5547"/>
                    <a:pt x="38686" y="0"/>
                    <a:pt x="52649" y="0"/>
                  </a:cubicBezTo>
                  <a:close/>
                </a:path>
              </a:pathLst>
            </a:custGeom>
            <a:solidFill>
              <a:srgbClr val="000000">
                <a:alpha val="0"/>
              </a:srgbClr>
            </a:solidFill>
            <a:ln w="38100" cap="rnd">
              <a:solidFill>
                <a:srgbClr val="2C4372"/>
              </a:solidFill>
              <a:prstDash val="solid"/>
              <a:round/>
            </a:ln>
          </p:spPr>
        </p:sp>
        <p:sp>
          <p:nvSpPr>
            <p:cNvPr id="5" name="TextBox 5"/>
            <p:cNvSpPr txBox="1"/>
            <p:nvPr/>
          </p:nvSpPr>
          <p:spPr>
            <a:xfrm>
              <a:off x="0" y="-47625"/>
              <a:ext cx="1936414" cy="1063954"/>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9144000" y="6054783"/>
            <a:ext cx="7526190" cy="3657734"/>
            <a:chOff x="0" y="0"/>
            <a:chExt cx="1982206" cy="963354"/>
          </a:xfrm>
        </p:grpSpPr>
        <p:sp>
          <p:nvSpPr>
            <p:cNvPr id="7" name="Freeform 7"/>
            <p:cNvSpPr/>
            <p:nvPr/>
          </p:nvSpPr>
          <p:spPr>
            <a:xfrm>
              <a:off x="0" y="0"/>
              <a:ext cx="1982207" cy="963354"/>
            </a:xfrm>
            <a:custGeom>
              <a:avLst/>
              <a:gdLst/>
              <a:ahLst/>
              <a:cxnLst/>
              <a:rect l="l" t="t" r="r" b="b"/>
              <a:pathLst>
                <a:path w="1982207" h="963354">
                  <a:moveTo>
                    <a:pt x="51433" y="0"/>
                  </a:moveTo>
                  <a:lnTo>
                    <a:pt x="1930773" y="0"/>
                  </a:lnTo>
                  <a:cubicBezTo>
                    <a:pt x="1944414" y="0"/>
                    <a:pt x="1957496" y="5419"/>
                    <a:pt x="1967142" y="15064"/>
                  </a:cubicBezTo>
                  <a:cubicBezTo>
                    <a:pt x="1976788" y="24710"/>
                    <a:pt x="1982207" y="37792"/>
                    <a:pt x="1982207" y="51433"/>
                  </a:cubicBezTo>
                  <a:lnTo>
                    <a:pt x="1982207" y="911921"/>
                  </a:lnTo>
                  <a:cubicBezTo>
                    <a:pt x="1982207" y="925562"/>
                    <a:pt x="1976788" y="938644"/>
                    <a:pt x="1967142" y="948289"/>
                  </a:cubicBezTo>
                  <a:cubicBezTo>
                    <a:pt x="1957496" y="957935"/>
                    <a:pt x="1944414" y="963354"/>
                    <a:pt x="1930773" y="963354"/>
                  </a:cubicBezTo>
                  <a:lnTo>
                    <a:pt x="51433" y="963354"/>
                  </a:lnTo>
                  <a:cubicBezTo>
                    <a:pt x="23027" y="963354"/>
                    <a:pt x="0" y="940326"/>
                    <a:pt x="0" y="911921"/>
                  </a:cubicBezTo>
                  <a:lnTo>
                    <a:pt x="0" y="51433"/>
                  </a:lnTo>
                  <a:cubicBezTo>
                    <a:pt x="0" y="37792"/>
                    <a:pt x="5419" y="24710"/>
                    <a:pt x="15064" y="15064"/>
                  </a:cubicBezTo>
                  <a:cubicBezTo>
                    <a:pt x="24710" y="5419"/>
                    <a:pt x="37792" y="0"/>
                    <a:pt x="51433" y="0"/>
                  </a:cubicBezTo>
                  <a:close/>
                </a:path>
              </a:pathLst>
            </a:custGeom>
            <a:solidFill>
              <a:srgbClr val="000000">
                <a:alpha val="0"/>
              </a:srgbClr>
            </a:solidFill>
            <a:ln w="38100" cap="rnd">
              <a:solidFill>
                <a:srgbClr val="2C4372"/>
              </a:solidFill>
              <a:prstDash val="solid"/>
              <a:round/>
            </a:ln>
          </p:spPr>
        </p:sp>
        <p:sp>
          <p:nvSpPr>
            <p:cNvPr id="8" name="TextBox 8"/>
            <p:cNvSpPr txBox="1"/>
            <p:nvPr/>
          </p:nvSpPr>
          <p:spPr>
            <a:xfrm>
              <a:off x="0" y="-47625"/>
              <a:ext cx="1982206" cy="1010979"/>
            </a:xfrm>
            <a:prstGeom prst="rect">
              <a:avLst/>
            </a:prstGeom>
          </p:spPr>
          <p:txBody>
            <a:bodyPr lIns="50800" tIns="50800" rIns="50800" bIns="50800" rtlCol="0" anchor="ctr"/>
            <a:lstStyle/>
            <a:p>
              <a:pPr algn="ctr">
                <a:lnSpc>
                  <a:spcPts val="2800"/>
                </a:lnSpc>
              </a:pPr>
              <a:endParaRPr/>
            </a:p>
          </p:txBody>
        </p:sp>
      </p:grpSp>
      <p:sp>
        <p:nvSpPr>
          <p:cNvPr id="9" name="Freeform 9"/>
          <p:cNvSpPr/>
          <p:nvPr/>
        </p:nvSpPr>
        <p:spPr>
          <a:xfrm>
            <a:off x="1178004" y="4913160"/>
            <a:ext cx="7002786" cy="6932758"/>
          </a:xfrm>
          <a:custGeom>
            <a:avLst/>
            <a:gdLst/>
            <a:ahLst/>
            <a:cxnLst/>
            <a:rect l="l" t="t" r="r" b="b"/>
            <a:pathLst>
              <a:path w="7002786" h="6932758">
                <a:moveTo>
                  <a:pt x="0" y="0"/>
                </a:moveTo>
                <a:lnTo>
                  <a:pt x="7002786" y="0"/>
                </a:lnTo>
                <a:lnTo>
                  <a:pt x="7002786" y="6932758"/>
                </a:lnTo>
                <a:lnTo>
                  <a:pt x="0" y="693275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grpSp>
        <p:nvGrpSpPr>
          <p:cNvPr id="10" name="Group 10"/>
          <p:cNvGrpSpPr/>
          <p:nvPr/>
        </p:nvGrpSpPr>
        <p:grpSpPr>
          <a:xfrm>
            <a:off x="2403611" y="4233202"/>
            <a:ext cx="4551572" cy="7300896"/>
            <a:chOff x="0" y="0"/>
            <a:chExt cx="698500" cy="1120421"/>
          </a:xfrm>
        </p:grpSpPr>
        <p:sp>
          <p:nvSpPr>
            <p:cNvPr id="11" name="Freeform 11"/>
            <p:cNvSpPr/>
            <p:nvPr/>
          </p:nvSpPr>
          <p:spPr>
            <a:xfrm>
              <a:off x="0" y="0"/>
              <a:ext cx="698500" cy="1120421"/>
            </a:xfrm>
            <a:custGeom>
              <a:avLst/>
              <a:gdLst/>
              <a:ahLst/>
              <a:cxnLst/>
              <a:rect l="l" t="t" r="r" b="b"/>
              <a:pathLst>
                <a:path w="698500" h="1120421">
                  <a:moveTo>
                    <a:pt x="349250" y="0"/>
                  </a:moveTo>
                  <a:lnTo>
                    <a:pt x="698500" y="203200"/>
                  </a:lnTo>
                  <a:lnTo>
                    <a:pt x="698500" y="917221"/>
                  </a:lnTo>
                  <a:lnTo>
                    <a:pt x="349250" y="1120421"/>
                  </a:lnTo>
                  <a:lnTo>
                    <a:pt x="0" y="917221"/>
                  </a:lnTo>
                  <a:lnTo>
                    <a:pt x="0" y="203200"/>
                  </a:lnTo>
                  <a:lnTo>
                    <a:pt x="349250" y="0"/>
                  </a:lnTo>
                  <a:close/>
                </a:path>
              </a:pathLst>
            </a:custGeom>
            <a:blipFill>
              <a:blip r:embed="rId5"/>
              <a:stretch>
                <a:fillRect l="-44049" r="-96255"/>
              </a:stretch>
            </a:blipFill>
            <a:ln w="47625" cap="sq">
              <a:solidFill>
                <a:srgbClr val="2C4372"/>
              </a:solidFill>
              <a:prstDash val="solid"/>
              <a:miter/>
            </a:ln>
          </p:spPr>
        </p:sp>
      </p:grpSp>
      <p:sp>
        <p:nvSpPr>
          <p:cNvPr id="12" name="Freeform 12"/>
          <p:cNvSpPr/>
          <p:nvPr/>
        </p:nvSpPr>
        <p:spPr>
          <a:xfrm rot="-5400000">
            <a:off x="7442068" y="8321196"/>
            <a:ext cx="1038625" cy="438819"/>
          </a:xfrm>
          <a:custGeom>
            <a:avLst/>
            <a:gdLst/>
            <a:ahLst/>
            <a:cxnLst/>
            <a:rect l="l" t="t" r="r" b="b"/>
            <a:pathLst>
              <a:path w="1038625" h="438819">
                <a:moveTo>
                  <a:pt x="0" y="0"/>
                </a:moveTo>
                <a:lnTo>
                  <a:pt x="1038625" y="0"/>
                </a:lnTo>
                <a:lnTo>
                  <a:pt x="1038625" y="438819"/>
                </a:lnTo>
                <a:lnTo>
                  <a:pt x="0" y="4388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16496323" y="-1470612"/>
            <a:ext cx="3272571" cy="2941223"/>
          </a:xfrm>
          <a:custGeom>
            <a:avLst/>
            <a:gdLst/>
            <a:ahLst/>
            <a:cxnLst/>
            <a:rect l="l" t="t" r="r" b="b"/>
            <a:pathLst>
              <a:path w="3272571" h="2941223">
                <a:moveTo>
                  <a:pt x="0" y="0"/>
                </a:moveTo>
                <a:lnTo>
                  <a:pt x="3272572" y="0"/>
                </a:lnTo>
                <a:lnTo>
                  <a:pt x="3272572" y="2941224"/>
                </a:lnTo>
                <a:lnTo>
                  <a:pt x="0" y="294122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a:off x="15890918" y="8874839"/>
            <a:ext cx="4056031" cy="4181475"/>
          </a:xfrm>
          <a:custGeom>
            <a:avLst/>
            <a:gdLst/>
            <a:ahLst/>
            <a:cxnLst/>
            <a:rect l="l" t="t" r="r" b="b"/>
            <a:pathLst>
              <a:path w="4056031" h="4181475">
                <a:moveTo>
                  <a:pt x="0" y="0"/>
                </a:moveTo>
                <a:lnTo>
                  <a:pt x="4056031" y="0"/>
                </a:lnTo>
                <a:lnTo>
                  <a:pt x="4056031" y="4181475"/>
                </a:lnTo>
                <a:lnTo>
                  <a:pt x="0" y="4181475"/>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15" name="TextBox 15"/>
          <p:cNvSpPr txBox="1"/>
          <p:nvPr/>
        </p:nvSpPr>
        <p:spPr>
          <a:xfrm>
            <a:off x="2193188" y="1003802"/>
            <a:ext cx="5768192" cy="2070101"/>
          </a:xfrm>
          <a:prstGeom prst="rect">
            <a:avLst/>
          </a:prstGeom>
        </p:spPr>
        <p:txBody>
          <a:bodyPr lIns="0" tIns="0" rIns="0" bIns="0" rtlCol="0" anchor="t">
            <a:spAutoFit/>
          </a:bodyPr>
          <a:lstStyle/>
          <a:p>
            <a:pPr algn="l">
              <a:lnSpc>
                <a:spcPts val="8000"/>
              </a:lnSpc>
            </a:pPr>
            <a:r>
              <a:rPr lang="en-US" sz="8000" b="1">
                <a:solidFill>
                  <a:srgbClr val="2C4372"/>
                </a:solidFill>
                <a:latin typeface="Canva Sans Bold"/>
                <a:ea typeface="Canva Sans Bold"/>
                <a:cs typeface="Canva Sans Bold"/>
                <a:sym typeface="Canva Sans Bold"/>
              </a:rPr>
              <a:t>Fitur Fitur Utama</a:t>
            </a:r>
          </a:p>
        </p:txBody>
      </p:sp>
      <p:sp>
        <p:nvSpPr>
          <p:cNvPr id="16" name="TextBox 16"/>
          <p:cNvSpPr txBox="1"/>
          <p:nvPr/>
        </p:nvSpPr>
        <p:spPr>
          <a:xfrm>
            <a:off x="9749406" y="2400317"/>
            <a:ext cx="6141512" cy="352425"/>
          </a:xfrm>
          <a:prstGeom prst="rect">
            <a:avLst/>
          </a:prstGeom>
        </p:spPr>
        <p:txBody>
          <a:bodyPr lIns="0" tIns="0" rIns="0" bIns="0" rtlCol="0" anchor="t">
            <a:spAutoFit/>
          </a:bodyPr>
          <a:lstStyle/>
          <a:p>
            <a:pPr algn="just">
              <a:lnSpc>
                <a:spcPts val="2879"/>
              </a:lnSpc>
            </a:pPr>
            <a:r>
              <a:rPr lang="en-US" sz="2400" b="1" dirty="0" err="1">
                <a:solidFill>
                  <a:srgbClr val="2C4372"/>
                </a:solidFill>
                <a:latin typeface="Canva Sans Bold"/>
                <a:ea typeface="Canva Sans Bold"/>
                <a:cs typeface="Canva Sans Bold"/>
                <a:sym typeface="Canva Sans Bold"/>
              </a:rPr>
              <a:t>Untuk</a:t>
            </a:r>
            <a:r>
              <a:rPr lang="en-US" sz="2400" b="1" dirty="0">
                <a:solidFill>
                  <a:srgbClr val="2C4372"/>
                </a:solidFill>
                <a:latin typeface="Canva Sans Bold"/>
                <a:ea typeface="Canva Sans Bold"/>
                <a:cs typeface="Canva Sans Bold"/>
                <a:sym typeface="Canva Sans Bold"/>
              </a:rPr>
              <a:t> </a:t>
            </a:r>
            <a:r>
              <a:rPr lang="en-US" sz="2400" b="1" dirty="0" err="1">
                <a:solidFill>
                  <a:srgbClr val="2C4372"/>
                </a:solidFill>
                <a:latin typeface="Canva Sans Bold"/>
                <a:ea typeface="Canva Sans Bold"/>
                <a:cs typeface="Canva Sans Bold"/>
                <a:sym typeface="Canva Sans Bold"/>
              </a:rPr>
              <a:t>Pelanggan</a:t>
            </a:r>
            <a:r>
              <a:rPr lang="en-US" sz="2400" b="1" dirty="0">
                <a:solidFill>
                  <a:srgbClr val="2C4372"/>
                </a:solidFill>
                <a:latin typeface="Canva Sans Bold"/>
                <a:ea typeface="Canva Sans Bold"/>
                <a:cs typeface="Canva Sans Bold"/>
                <a:sym typeface="Canva Sans Bold"/>
              </a:rPr>
              <a:t>:</a:t>
            </a:r>
          </a:p>
        </p:txBody>
      </p:sp>
      <p:sp>
        <p:nvSpPr>
          <p:cNvPr id="17" name="TextBox 17"/>
          <p:cNvSpPr txBox="1"/>
          <p:nvPr/>
        </p:nvSpPr>
        <p:spPr>
          <a:xfrm>
            <a:off x="9749406" y="6481780"/>
            <a:ext cx="6141512" cy="352425"/>
          </a:xfrm>
          <a:prstGeom prst="rect">
            <a:avLst/>
          </a:prstGeom>
        </p:spPr>
        <p:txBody>
          <a:bodyPr lIns="0" tIns="0" rIns="0" bIns="0" rtlCol="0" anchor="t">
            <a:spAutoFit/>
          </a:bodyPr>
          <a:lstStyle/>
          <a:p>
            <a:pPr algn="just">
              <a:lnSpc>
                <a:spcPts val="2879"/>
              </a:lnSpc>
            </a:pPr>
            <a:r>
              <a:rPr lang="en-US" sz="2400" b="1">
                <a:solidFill>
                  <a:srgbClr val="2C4372"/>
                </a:solidFill>
                <a:latin typeface="Canva Sans Bold"/>
                <a:ea typeface="Canva Sans Bold"/>
                <a:cs typeface="Canva Sans Bold"/>
                <a:sym typeface="Canva Sans Bold"/>
              </a:rPr>
              <a:t>Untuk Admin:</a:t>
            </a:r>
          </a:p>
        </p:txBody>
      </p:sp>
      <p:sp>
        <p:nvSpPr>
          <p:cNvPr id="18" name="TextBox 18"/>
          <p:cNvSpPr txBox="1"/>
          <p:nvPr/>
        </p:nvSpPr>
        <p:spPr>
          <a:xfrm>
            <a:off x="9558906" y="2988177"/>
            <a:ext cx="6332012" cy="2784475"/>
          </a:xfrm>
          <a:prstGeom prst="rect">
            <a:avLst/>
          </a:prstGeom>
        </p:spPr>
        <p:txBody>
          <a:bodyPr lIns="0" tIns="0" rIns="0" bIns="0" rtlCol="0" anchor="t">
            <a:spAutoFit/>
          </a:bodyPr>
          <a:lstStyle/>
          <a:p>
            <a:pPr marL="431801" lvl="1" indent="-215900" algn="l">
              <a:lnSpc>
                <a:spcPts val="3200"/>
              </a:lnSpc>
              <a:buFont typeface="Arial"/>
              <a:buChar char="•"/>
            </a:pPr>
            <a:r>
              <a:rPr lang="en-US" sz="2000">
                <a:solidFill>
                  <a:srgbClr val="2C4372"/>
                </a:solidFill>
                <a:latin typeface="Canva Sans"/>
                <a:ea typeface="Canva Sans"/>
                <a:cs typeface="Canva Sans"/>
                <a:sym typeface="Canva Sans"/>
              </a:rPr>
              <a:t>Registrasi &amp; Login</a:t>
            </a:r>
          </a:p>
          <a:p>
            <a:pPr marL="431801" lvl="1" indent="-215900" algn="l">
              <a:lnSpc>
                <a:spcPts val="3200"/>
              </a:lnSpc>
              <a:buFont typeface="Arial"/>
              <a:buChar char="•"/>
            </a:pPr>
            <a:r>
              <a:rPr lang="en-US" sz="2000">
                <a:solidFill>
                  <a:srgbClr val="2C4372"/>
                </a:solidFill>
                <a:latin typeface="Canva Sans"/>
                <a:ea typeface="Canva Sans"/>
                <a:cs typeface="Canva Sans"/>
                <a:sym typeface="Canva Sans"/>
              </a:rPr>
              <a:t>Lihat katalog produk</a:t>
            </a:r>
          </a:p>
          <a:p>
            <a:pPr marL="431801" lvl="1" indent="-215900" algn="l">
              <a:lnSpc>
                <a:spcPts val="3200"/>
              </a:lnSpc>
              <a:buFont typeface="Arial"/>
              <a:buChar char="•"/>
            </a:pPr>
            <a:r>
              <a:rPr lang="en-US" sz="2000">
                <a:solidFill>
                  <a:srgbClr val="2C4372"/>
                </a:solidFill>
                <a:latin typeface="Canva Sans"/>
                <a:ea typeface="Canva Sans"/>
                <a:cs typeface="Canva Sans"/>
                <a:sym typeface="Canva Sans"/>
              </a:rPr>
              <a:t>Detail produk</a:t>
            </a:r>
          </a:p>
          <a:p>
            <a:pPr marL="431801" lvl="1" indent="-215900" algn="l">
              <a:lnSpc>
                <a:spcPts val="3200"/>
              </a:lnSpc>
              <a:buFont typeface="Arial"/>
              <a:buChar char="•"/>
            </a:pPr>
            <a:r>
              <a:rPr lang="en-US" sz="2000">
                <a:solidFill>
                  <a:srgbClr val="2C4372"/>
                </a:solidFill>
                <a:latin typeface="Canva Sans"/>
                <a:ea typeface="Canva Sans"/>
                <a:cs typeface="Canva Sans"/>
                <a:sym typeface="Canva Sans"/>
              </a:rPr>
              <a:t>Tambah ke keranjang</a:t>
            </a:r>
          </a:p>
          <a:p>
            <a:pPr marL="431801" lvl="1" indent="-215900" algn="l">
              <a:lnSpc>
                <a:spcPts val="3200"/>
              </a:lnSpc>
              <a:buFont typeface="Arial"/>
              <a:buChar char="•"/>
            </a:pPr>
            <a:r>
              <a:rPr lang="en-US" sz="2000">
                <a:solidFill>
                  <a:srgbClr val="2C4372"/>
                </a:solidFill>
                <a:latin typeface="Canva Sans"/>
                <a:ea typeface="Canva Sans"/>
                <a:cs typeface="Canva Sans"/>
                <a:sym typeface="Canva Sans"/>
              </a:rPr>
              <a:t>Checkout dan riwayat pesanan</a:t>
            </a:r>
          </a:p>
          <a:p>
            <a:pPr marL="431801" lvl="1" indent="-215900" algn="l">
              <a:lnSpc>
                <a:spcPts val="3200"/>
              </a:lnSpc>
              <a:buFont typeface="Arial"/>
              <a:buChar char="•"/>
            </a:pPr>
            <a:r>
              <a:rPr lang="en-US" sz="2000">
                <a:solidFill>
                  <a:srgbClr val="2C4372"/>
                </a:solidFill>
                <a:latin typeface="Canva Sans"/>
                <a:ea typeface="Canva Sans"/>
                <a:cs typeface="Canva Sans"/>
                <a:sym typeface="Canva Sans"/>
              </a:rPr>
              <a:t>Tranksaksi dan Pembayaran</a:t>
            </a:r>
          </a:p>
          <a:p>
            <a:pPr algn="l">
              <a:lnSpc>
                <a:spcPts val="3200"/>
              </a:lnSpc>
            </a:pPr>
            <a:endParaRPr lang="en-US" sz="2000">
              <a:solidFill>
                <a:srgbClr val="2C4372"/>
              </a:solidFill>
              <a:latin typeface="Canva Sans"/>
              <a:ea typeface="Canva Sans"/>
              <a:cs typeface="Canva Sans"/>
              <a:sym typeface="Canva Sans"/>
            </a:endParaRPr>
          </a:p>
        </p:txBody>
      </p:sp>
      <p:sp>
        <p:nvSpPr>
          <p:cNvPr id="19" name="TextBox 19"/>
          <p:cNvSpPr txBox="1"/>
          <p:nvPr/>
        </p:nvSpPr>
        <p:spPr>
          <a:xfrm>
            <a:off x="9749406" y="7072330"/>
            <a:ext cx="6141512" cy="2784475"/>
          </a:xfrm>
          <a:prstGeom prst="rect">
            <a:avLst/>
          </a:prstGeom>
        </p:spPr>
        <p:txBody>
          <a:bodyPr lIns="0" tIns="0" rIns="0" bIns="0" rtlCol="0" anchor="t">
            <a:spAutoFit/>
          </a:bodyPr>
          <a:lstStyle/>
          <a:p>
            <a:pPr marL="431801" lvl="1" indent="-215900" algn="l">
              <a:lnSpc>
                <a:spcPts val="3200"/>
              </a:lnSpc>
              <a:buFont typeface="Arial"/>
              <a:buChar char="•"/>
            </a:pPr>
            <a:r>
              <a:rPr lang="en-US" sz="2000">
                <a:solidFill>
                  <a:srgbClr val="2C4372"/>
                </a:solidFill>
                <a:latin typeface="Canva Sans"/>
                <a:ea typeface="Canva Sans"/>
                <a:cs typeface="Canva Sans"/>
                <a:sym typeface="Canva Sans"/>
              </a:rPr>
              <a:t>Login admin</a:t>
            </a:r>
          </a:p>
          <a:p>
            <a:pPr marL="431801" lvl="1" indent="-215900" algn="l">
              <a:lnSpc>
                <a:spcPts val="3200"/>
              </a:lnSpc>
              <a:buFont typeface="Arial"/>
              <a:buChar char="•"/>
            </a:pPr>
            <a:r>
              <a:rPr lang="en-US" sz="2000">
                <a:solidFill>
                  <a:srgbClr val="2C4372"/>
                </a:solidFill>
                <a:latin typeface="Canva Sans"/>
                <a:ea typeface="Canva Sans"/>
                <a:cs typeface="Canva Sans"/>
                <a:sym typeface="Canva Sans"/>
              </a:rPr>
              <a:t>Kelola Tranksaksi</a:t>
            </a:r>
          </a:p>
          <a:p>
            <a:pPr marL="431801" lvl="1" indent="-215900" algn="l">
              <a:lnSpc>
                <a:spcPts val="3200"/>
              </a:lnSpc>
              <a:buFont typeface="Arial"/>
              <a:buChar char="•"/>
            </a:pPr>
            <a:r>
              <a:rPr lang="en-US" sz="2000">
                <a:solidFill>
                  <a:srgbClr val="2C4372"/>
                </a:solidFill>
                <a:latin typeface="Canva Sans"/>
                <a:ea typeface="Canva Sans"/>
                <a:cs typeface="Canva Sans"/>
                <a:sym typeface="Canva Sans"/>
              </a:rPr>
              <a:t>Kelola produk (CRUD)</a:t>
            </a:r>
          </a:p>
          <a:p>
            <a:pPr marL="431801" lvl="1" indent="-215900" algn="l">
              <a:lnSpc>
                <a:spcPts val="3200"/>
              </a:lnSpc>
              <a:buFont typeface="Arial"/>
              <a:buChar char="•"/>
            </a:pPr>
            <a:r>
              <a:rPr lang="en-US" sz="2000">
                <a:solidFill>
                  <a:srgbClr val="2C4372"/>
                </a:solidFill>
                <a:latin typeface="Canva Sans"/>
                <a:ea typeface="Canva Sans"/>
                <a:cs typeface="Canva Sans"/>
                <a:sym typeface="Canva Sans"/>
              </a:rPr>
              <a:t>Lihat &amp; kelola pesanan</a:t>
            </a:r>
          </a:p>
          <a:p>
            <a:pPr marL="431801" lvl="1" indent="-215900" algn="l">
              <a:lnSpc>
                <a:spcPts val="3200"/>
              </a:lnSpc>
              <a:buFont typeface="Arial"/>
              <a:buChar char="•"/>
            </a:pPr>
            <a:r>
              <a:rPr lang="en-US" sz="2000">
                <a:solidFill>
                  <a:srgbClr val="2C4372"/>
                </a:solidFill>
                <a:latin typeface="Canva Sans"/>
                <a:ea typeface="Canva Sans"/>
                <a:cs typeface="Canva Sans"/>
                <a:sym typeface="Canva Sans"/>
              </a:rPr>
              <a:t>Kelola data pengguna</a:t>
            </a:r>
          </a:p>
          <a:p>
            <a:pPr algn="l">
              <a:lnSpc>
                <a:spcPts val="3200"/>
              </a:lnSpc>
            </a:pPr>
            <a:endParaRPr lang="en-US" sz="2000">
              <a:solidFill>
                <a:srgbClr val="2C4372"/>
              </a:solidFill>
              <a:latin typeface="Canva Sans"/>
              <a:ea typeface="Canva Sans"/>
              <a:cs typeface="Canva Sans"/>
              <a:sym typeface="Canva Sans"/>
            </a:endParaRPr>
          </a:p>
          <a:p>
            <a:pPr algn="l">
              <a:lnSpc>
                <a:spcPts val="3200"/>
              </a:lnSpc>
            </a:pPr>
            <a:endParaRPr lang="en-US" sz="2000">
              <a:solidFill>
                <a:srgbClr val="2C4372"/>
              </a:solidFill>
              <a:latin typeface="Canva Sans"/>
              <a:ea typeface="Canva Sans"/>
              <a:cs typeface="Canva Sans"/>
              <a:sym typeface="Canva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2591830" y="-4125589"/>
            <a:ext cx="7061767" cy="7052940"/>
          </a:xfrm>
          <a:custGeom>
            <a:avLst/>
            <a:gdLst/>
            <a:ahLst/>
            <a:cxnLst/>
            <a:rect l="l" t="t" r="r" b="b"/>
            <a:pathLst>
              <a:path w="7061767" h="7052940">
                <a:moveTo>
                  <a:pt x="0" y="0"/>
                </a:moveTo>
                <a:lnTo>
                  <a:pt x="7061767" y="0"/>
                </a:lnTo>
                <a:lnTo>
                  <a:pt x="7061767" y="7052940"/>
                </a:lnTo>
                <a:lnTo>
                  <a:pt x="0" y="705294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16684284" y="3971361"/>
            <a:ext cx="575016" cy="575016"/>
          </a:xfrm>
          <a:custGeom>
            <a:avLst/>
            <a:gdLst/>
            <a:ahLst/>
            <a:cxnLst/>
            <a:rect l="l" t="t" r="r" b="b"/>
            <a:pathLst>
              <a:path w="575016" h="575016">
                <a:moveTo>
                  <a:pt x="0" y="0"/>
                </a:moveTo>
                <a:lnTo>
                  <a:pt x="575016" y="0"/>
                </a:lnTo>
                <a:lnTo>
                  <a:pt x="575016" y="575016"/>
                </a:lnTo>
                <a:lnTo>
                  <a:pt x="0" y="5750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6710681" y="8433674"/>
            <a:ext cx="2942915" cy="2942915"/>
          </a:xfrm>
          <a:custGeom>
            <a:avLst/>
            <a:gdLst/>
            <a:ahLst/>
            <a:cxnLst/>
            <a:rect l="l" t="t" r="r" b="b"/>
            <a:pathLst>
              <a:path w="2942915" h="2942915">
                <a:moveTo>
                  <a:pt x="0" y="0"/>
                </a:moveTo>
                <a:lnTo>
                  <a:pt x="2942916" y="0"/>
                </a:lnTo>
                <a:lnTo>
                  <a:pt x="2942916" y="2942915"/>
                </a:lnTo>
                <a:lnTo>
                  <a:pt x="0" y="294291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6971792" y="4560293"/>
            <a:ext cx="3053463" cy="3373992"/>
          </a:xfrm>
          <a:custGeom>
            <a:avLst/>
            <a:gdLst/>
            <a:ahLst/>
            <a:cxnLst/>
            <a:rect l="l" t="t" r="r" b="b"/>
            <a:pathLst>
              <a:path w="3053463" h="3373992">
                <a:moveTo>
                  <a:pt x="0" y="0"/>
                </a:moveTo>
                <a:lnTo>
                  <a:pt x="3053463" y="0"/>
                </a:lnTo>
                <a:lnTo>
                  <a:pt x="3053463" y="3373992"/>
                </a:lnTo>
                <a:lnTo>
                  <a:pt x="0" y="33739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grpSp>
        <p:nvGrpSpPr>
          <p:cNvPr id="7" name="Group 7"/>
          <p:cNvGrpSpPr/>
          <p:nvPr/>
        </p:nvGrpSpPr>
        <p:grpSpPr>
          <a:xfrm>
            <a:off x="4181452" y="1983597"/>
            <a:ext cx="2020502" cy="1254709"/>
            <a:chOff x="0" y="0"/>
            <a:chExt cx="1308881" cy="812800"/>
          </a:xfrm>
        </p:grpSpPr>
        <p:sp>
          <p:nvSpPr>
            <p:cNvPr id="8" name="Freeform 8"/>
            <p:cNvSpPr/>
            <p:nvPr/>
          </p:nvSpPr>
          <p:spPr>
            <a:xfrm>
              <a:off x="0" y="0"/>
              <a:ext cx="1308881" cy="812800"/>
            </a:xfrm>
            <a:custGeom>
              <a:avLst/>
              <a:gdLst/>
              <a:ahLst/>
              <a:cxnLst/>
              <a:rect l="l" t="t" r="r" b="b"/>
              <a:pathLst>
                <a:path w="1308881" h="812800">
                  <a:moveTo>
                    <a:pt x="654440" y="0"/>
                  </a:moveTo>
                  <a:cubicBezTo>
                    <a:pt x="293003" y="0"/>
                    <a:pt x="0" y="181951"/>
                    <a:pt x="0" y="406400"/>
                  </a:cubicBezTo>
                  <a:cubicBezTo>
                    <a:pt x="0" y="630849"/>
                    <a:pt x="293003" y="812800"/>
                    <a:pt x="654440" y="812800"/>
                  </a:cubicBezTo>
                  <a:cubicBezTo>
                    <a:pt x="1015878" y="812800"/>
                    <a:pt x="1308881" y="630849"/>
                    <a:pt x="1308881" y="406400"/>
                  </a:cubicBezTo>
                  <a:cubicBezTo>
                    <a:pt x="1308881" y="181951"/>
                    <a:pt x="1015878" y="0"/>
                    <a:pt x="654440" y="0"/>
                  </a:cubicBezTo>
                  <a:close/>
                </a:path>
              </a:pathLst>
            </a:custGeom>
            <a:solidFill>
              <a:srgbClr val="2C4372"/>
            </a:solidFill>
          </p:spPr>
        </p:sp>
        <p:sp>
          <p:nvSpPr>
            <p:cNvPr id="9" name="TextBox 9"/>
            <p:cNvSpPr txBox="1"/>
            <p:nvPr/>
          </p:nvSpPr>
          <p:spPr>
            <a:xfrm>
              <a:off x="122708" y="28575"/>
              <a:ext cx="1063465" cy="708025"/>
            </a:xfrm>
            <a:prstGeom prst="rect">
              <a:avLst/>
            </a:prstGeom>
          </p:spPr>
          <p:txBody>
            <a:bodyPr lIns="50800" tIns="50800" rIns="50800" bIns="50800" rtlCol="0" anchor="ctr"/>
            <a:lstStyle/>
            <a:p>
              <a:pPr algn="ctr">
                <a:lnSpc>
                  <a:spcPts val="3499"/>
                </a:lnSpc>
              </a:pPr>
              <a:r>
                <a:rPr lang="en-US" sz="2499" b="1" dirty="0">
                  <a:solidFill>
                    <a:srgbClr val="FFFFFF"/>
                  </a:solidFill>
                  <a:latin typeface="Canva Sans Bold"/>
                  <a:ea typeface="Canva Sans Bold"/>
                  <a:cs typeface="Canva Sans Bold"/>
                  <a:sym typeface="Canva Sans Bold"/>
                </a:rPr>
                <a:t>Kelola Barang</a:t>
              </a:r>
            </a:p>
          </p:txBody>
        </p:sp>
      </p:grpSp>
      <p:grpSp>
        <p:nvGrpSpPr>
          <p:cNvPr id="10" name="Group 10"/>
          <p:cNvGrpSpPr/>
          <p:nvPr/>
        </p:nvGrpSpPr>
        <p:grpSpPr>
          <a:xfrm>
            <a:off x="6516900" y="3388670"/>
            <a:ext cx="2149665" cy="1334918"/>
            <a:chOff x="0" y="0"/>
            <a:chExt cx="1308881" cy="812800"/>
          </a:xfrm>
        </p:grpSpPr>
        <p:sp>
          <p:nvSpPr>
            <p:cNvPr id="11" name="Freeform 11"/>
            <p:cNvSpPr/>
            <p:nvPr/>
          </p:nvSpPr>
          <p:spPr>
            <a:xfrm>
              <a:off x="0" y="0"/>
              <a:ext cx="1308881" cy="812800"/>
            </a:xfrm>
            <a:custGeom>
              <a:avLst/>
              <a:gdLst/>
              <a:ahLst/>
              <a:cxnLst/>
              <a:rect l="l" t="t" r="r" b="b"/>
              <a:pathLst>
                <a:path w="1308881" h="812800">
                  <a:moveTo>
                    <a:pt x="654440" y="0"/>
                  </a:moveTo>
                  <a:cubicBezTo>
                    <a:pt x="293003" y="0"/>
                    <a:pt x="0" y="181951"/>
                    <a:pt x="0" y="406400"/>
                  </a:cubicBezTo>
                  <a:cubicBezTo>
                    <a:pt x="0" y="630849"/>
                    <a:pt x="293003" y="812800"/>
                    <a:pt x="654440" y="812800"/>
                  </a:cubicBezTo>
                  <a:cubicBezTo>
                    <a:pt x="1015878" y="812800"/>
                    <a:pt x="1308881" y="630849"/>
                    <a:pt x="1308881" y="406400"/>
                  </a:cubicBezTo>
                  <a:cubicBezTo>
                    <a:pt x="1308881" y="181951"/>
                    <a:pt x="1015878" y="0"/>
                    <a:pt x="654440" y="0"/>
                  </a:cubicBezTo>
                  <a:close/>
                </a:path>
              </a:pathLst>
            </a:custGeom>
            <a:solidFill>
              <a:srgbClr val="2C4372"/>
            </a:solidFill>
          </p:spPr>
        </p:sp>
        <p:sp>
          <p:nvSpPr>
            <p:cNvPr id="12" name="TextBox 12"/>
            <p:cNvSpPr txBox="1"/>
            <p:nvPr/>
          </p:nvSpPr>
          <p:spPr>
            <a:xfrm>
              <a:off x="122708" y="28575"/>
              <a:ext cx="1063465" cy="708025"/>
            </a:xfrm>
            <a:prstGeom prst="rect">
              <a:avLst/>
            </a:prstGeom>
          </p:spPr>
          <p:txBody>
            <a:bodyPr lIns="50800" tIns="50800" rIns="50800" bIns="50800" rtlCol="0" anchor="ctr"/>
            <a:lstStyle/>
            <a:p>
              <a:pPr algn="ctr">
                <a:lnSpc>
                  <a:spcPts val="3499"/>
                </a:lnSpc>
              </a:pPr>
              <a:r>
                <a:rPr lang="en-US" sz="2499" b="1">
                  <a:solidFill>
                    <a:srgbClr val="FFFFFF"/>
                  </a:solidFill>
                  <a:latin typeface="Canva Sans Bold"/>
                  <a:ea typeface="Canva Sans Bold"/>
                  <a:cs typeface="Canva Sans Bold"/>
                  <a:sym typeface="Canva Sans Bold"/>
                </a:rPr>
                <a:t>Kelola User</a:t>
              </a:r>
            </a:p>
          </p:txBody>
        </p:sp>
      </p:grpSp>
      <p:grpSp>
        <p:nvGrpSpPr>
          <p:cNvPr id="13" name="Group 13"/>
          <p:cNvGrpSpPr/>
          <p:nvPr/>
        </p:nvGrpSpPr>
        <p:grpSpPr>
          <a:xfrm>
            <a:off x="8543204" y="1886621"/>
            <a:ext cx="2332829" cy="1448660"/>
            <a:chOff x="0" y="0"/>
            <a:chExt cx="1308881" cy="812800"/>
          </a:xfrm>
        </p:grpSpPr>
        <p:sp>
          <p:nvSpPr>
            <p:cNvPr id="14" name="Freeform 14"/>
            <p:cNvSpPr/>
            <p:nvPr/>
          </p:nvSpPr>
          <p:spPr>
            <a:xfrm>
              <a:off x="0" y="0"/>
              <a:ext cx="1308881" cy="812800"/>
            </a:xfrm>
            <a:custGeom>
              <a:avLst/>
              <a:gdLst/>
              <a:ahLst/>
              <a:cxnLst/>
              <a:rect l="l" t="t" r="r" b="b"/>
              <a:pathLst>
                <a:path w="1308881" h="812800">
                  <a:moveTo>
                    <a:pt x="654440" y="0"/>
                  </a:moveTo>
                  <a:cubicBezTo>
                    <a:pt x="293003" y="0"/>
                    <a:pt x="0" y="181951"/>
                    <a:pt x="0" y="406400"/>
                  </a:cubicBezTo>
                  <a:cubicBezTo>
                    <a:pt x="0" y="630849"/>
                    <a:pt x="293003" y="812800"/>
                    <a:pt x="654440" y="812800"/>
                  </a:cubicBezTo>
                  <a:cubicBezTo>
                    <a:pt x="1015878" y="812800"/>
                    <a:pt x="1308881" y="630849"/>
                    <a:pt x="1308881" y="406400"/>
                  </a:cubicBezTo>
                  <a:cubicBezTo>
                    <a:pt x="1308881" y="181951"/>
                    <a:pt x="1015878" y="0"/>
                    <a:pt x="654440" y="0"/>
                  </a:cubicBezTo>
                  <a:close/>
                </a:path>
              </a:pathLst>
            </a:custGeom>
            <a:solidFill>
              <a:srgbClr val="2C4372"/>
            </a:solidFill>
          </p:spPr>
        </p:sp>
        <p:sp>
          <p:nvSpPr>
            <p:cNvPr id="15" name="TextBox 15"/>
            <p:cNvSpPr txBox="1"/>
            <p:nvPr/>
          </p:nvSpPr>
          <p:spPr>
            <a:xfrm>
              <a:off x="122708" y="28575"/>
              <a:ext cx="1063465" cy="708025"/>
            </a:xfrm>
            <a:prstGeom prst="rect">
              <a:avLst/>
            </a:prstGeom>
          </p:spPr>
          <p:txBody>
            <a:bodyPr lIns="50800" tIns="50800" rIns="50800" bIns="50800" rtlCol="0" anchor="ctr"/>
            <a:lstStyle/>
            <a:p>
              <a:pPr algn="ctr">
                <a:lnSpc>
                  <a:spcPts val="3499"/>
                </a:lnSpc>
              </a:pPr>
              <a:r>
                <a:rPr lang="en-US" sz="2499" b="1">
                  <a:solidFill>
                    <a:srgbClr val="FFFFFF"/>
                  </a:solidFill>
                  <a:latin typeface="Canva Sans Bold"/>
                  <a:ea typeface="Canva Sans Bold"/>
                  <a:cs typeface="Canva Sans Bold"/>
                  <a:sym typeface="Canva Sans Bold"/>
                </a:rPr>
                <a:t>Login</a:t>
              </a:r>
            </a:p>
          </p:txBody>
        </p:sp>
      </p:grpSp>
      <p:grpSp>
        <p:nvGrpSpPr>
          <p:cNvPr id="16" name="Group 16"/>
          <p:cNvGrpSpPr/>
          <p:nvPr/>
        </p:nvGrpSpPr>
        <p:grpSpPr>
          <a:xfrm>
            <a:off x="5235370" y="4686966"/>
            <a:ext cx="2136011" cy="1774802"/>
            <a:chOff x="0" y="0"/>
            <a:chExt cx="1308881" cy="1087543"/>
          </a:xfrm>
        </p:grpSpPr>
        <p:sp>
          <p:nvSpPr>
            <p:cNvPr id="17" name="Freeform 17"/>
            <p:cNvSpPr/>
            <p:nvPr/>
          </p:nvSpPr>
          <p:spPr>
            <a:xfrm>
              <a:off x="0" y="0"/>
              <a:ext cx="1308881" cy="1087543"/>
            </a:xfrm>
            <a:custGeom>
              <a:avLst/>
              <a:gdLst/>
              <a:ahLst/>
              <a:cxnLst/>
              <a:rect l="l" t="t" r="r" b="b"/>
              <a:pathLst>
                <a:path w="1308881" h="1087543">
                  <a:moveTo>
                    <a:pt x="654440" y="0"/>
                  </a:moveTo>
                  <a:cubicBezTo>
                    <a:pt x="293003" y="0"/>
                    <a:pt x="0" y="243455"/>
                    <a:pt x="0" y="543771"/>
                  </a:cubicBezTo>
                  <a:cubicBezTo>
                    <a:pt x="0" y="844088"/>
                    <a:pt x="293003" y="1087543"/>
                    <a:pt x="654440" y="1087543"/>
                  </a:cubicBezTo>
                  <a:cubicBezTo>
                    <a:pt x="1015878" y="1087543"/>
                    <a:pt x="1308881" y="844088"/>
                    <a:pt x="1308881" y="543771"/>
                  </a:cubicBezTo>
                  <a:cubicBezTo>
                    <a:pt x="1308881" y="243455"/>
                    <a:pt x="1015878" y="0"/>
                    <a:pt x="654440" y="0"/>
                  </a:cubicBezTo>
                  <a:close/>
                </a:path>
              </a:pathLst>
            </a:custGeom>
            <a:solidFill>
              <a:srgbClr val="2C4372"/>
            </a:solidFill>
          </p:spPr>
        </p:sp>
        <p:sp>
          <p:nvSpPr>
            <p:cNvPr id="18" name="TextBox 18"/>
            <p:cNvSpPr txBox="1"/>
            <p:nvPr/>
          </p:nvSpPr>
          <p:spPr>
            <a:xfrm>
              <a:off x="122708" y="54332"/>
              <a:ext cx="1063465" cy="931253"/>
            </a:xfrm>
            <a:prstGeom prst="rect">
              <a:avLst/>
            </a:prstGeom>
          </p:spPr>
          <p:txBody>
            <a:bodyPr lIns="50800" tIns="50800" rIns="50800" bIns="50800" rtlCol="0" anchor="ctr"/>
            <a:lstStyle/>
            <a:p>
              <a:pPr algn="ctr">
                <a:lnSpc>
                  <a:spcPts val="3499"/>
                </a:lnSpc>
              </a:pPr>
              <a:r>
                <a:rPr lang="en-US" sz="2499" b="1">
                  <a:solidFill>
                    <a:srgbClr val="FFFFFF"/>
                  </a:solidFill>
                  <a:latin typeface="Canva Sans Bold"/>
                  <a:ea typeface="Canva Sans Bold"/>
                  <a:cs typeface="Canva Sans Bold"/>
                  <a:sym typeface="Canva Sans Bold"/>
                </a:rPr>
                <a:t>Keola Galeri Produk</a:t>
              </a:r>
            </a:p>
          </p:txBody>
        </p:sp>
      </p:grpSp>
      <p:grpSp>
        <p:nvGrpSpPr>
          <p:cNvPr id="19" name="Group 19"/>
          <p:cNvGrpSpPr/>
          <p:nvPr/>
        </p:nvGrpSpPr>
        <p:grpSpPr>
          <a:xfrm>
            <a:off x="3763353" y="6107224"/>
            <a:ext cx="2194910" cy="1774802"/>
            <a:chOff x="0" y="0"/>
            <a:chExt cx="1308881" cy="1058359"/>
          </a:xfrm>
        </p:grpSpPr>
        <p:sp>
          <p:nvSpPr>
            <p:cNvPr id="20" name="Freeform 20"/>
            <p:cNvSpPr/>
            <p:nvPr/>
          </p:nvSpPr>
          <p:spPr>
            <a:xfrm>
              <a:off x="0" y="0"/>
              <a:ext cx="1308881" cy="1058359"/>
            </a:xfrm>
            <a:custGeom>
              <a:avLst/>
              <a:gdLst/>
              <a:ahLst/>
              <a:cxnLst/>
              <a:rect l="l" t="t" r="r" b="b"/>
              <a:pathLst>
                <a:path w="1308881" h="1058359">
                  <a:moveTo>
                    <a:pt x="654440" y="0"/>
                  </a:moveTo>
                  <a:cubicBezTo>
                    <a:pt x="293003" y="0"/>
                    <a:pt x="0" y="236922"/>
                    <a:pt x="0" y="529180"/>
                  </a:cubicBezTo>
                  <a:cubicBezTo>
                    <a:pt x="0" y="821438"/>
                    <a:pt x="293003" y="1058359"/>
                    <a:pt x="654440" y="1058359"/>
                  </a:cubicBezTo>
                  <a:cubicBezTo>
                    <a:pt x="1015878" y="1058359"/>
                    <a:pt x="1308881" y="821438"/>
                    <a:pt x="1308881" y="529180"/>
                  </a:cubicBezTo>
                  <a:cubicBezTo>
                    <a:pt x="1308881" y="236922"/>
                    <a:pt x="1015878" y="0"/>
                    <a:pt x="654440" y="0"/>
                  </a:cubicBezTo>
                  <a:close/>
                </a:path>
              </a:pathLst>
            </a:custGeom>
            <a:solidFill>
              <a:srgbClr val="2C4372"/>
            </a:solidFill>
          </p:spPr>
        </p:sp>
        <p:sp>
          <p:nvSpPr>
            <p:cNvPr id="21" name="TextBox 21"/>
            <p:cNvSpPr txBox="1"/>
            <p:nvPr/>
          </p:nvSpPr>
          <p:spPr>
            <a:xfrm>
              <a:off x="122708" y="51596"/>
              <a:ext cx="1063465" cy="907542"/>
            </a:xfrm>
            <a:prstGeom prst="rect">
              <a:avLst/>
            </a:prstGeom>
          </p:spPr>
          <p:txBody>
            <a:bodyPr lIns="50800" tIns="50800" rIns="50800" bIns="50800" rtlCol="0" anchor="ctr"/>
            <a:lstStyle/>
            <a:p>
              <a:pPr algn="ctr">
                <a:lnSpc>
                  <a:spcPts val="3499"/>
                </a:lnSpc>
              </a:pPr>
              <a:r>
                <a:rPr lang="en-US" sz="2499" b="1">
                  <a:solidFill>
                    <a:srgbClr val="FFFFFF"/>
                  </a:solidFill>
                  <a:latin typeface="Canva Sans Bold"/>
                  <a:ea typeface="Canva Sans Bold"/>
                  <a:cs typeface="Canva Sans Bold"/>
                  <a:sym typeface="Canva Sans Bold"/>
                </a:rPr>
                <a:t>Kelola KategorI Barang</a:t>
              </a:r>
            </a:p>
          </p:txBody>
        </p:sp>
      </p:grpSp>
      <p:grpSp>
        <p:nvGrpSpPr>
          <p:cNvPr id="22" name="Group 22"/>
          <p:cNvGrpSpPr/>
          <p:nvPr/>
        </p:nvGrpSpPr>
        <p:grpSpPr>
          <a:xfrm>
            <a:off x="1772766" y="8579895"/>
            <a:ext cx="2169040" cy="1346949"/>
            <a:chOff x="0" y="0"/>
            <a:chExt cx="1308881" cy="812800"/>
          </a:xfrm>
        </p:grpSpPr>
        <p:sp>
          <p:nvSpPr>
            <p:cNvPr id="23" name="Freeform 23"/>
            <p:cNvSpPr/>
            <p:nvPr/>
          </p:nvSpPr>
          <p:spPr>
            <a:xfrm>
              <a:off x="0" y="0"/>
              <a:ext cx="1308881" cy="812800"/>
            </a:xfrm>
            <a:custGeom>
              <a:avLst/>
              <a:gdLst/>
              <a:ahLst/>
              <a:cxnLst/>
              <a:rect l="l" t="t" r="r" b="b"/>
              <a:pathLst>
                <a:path w="1308881" h="812800">
                  <a:moveTo>
                    <a:pt x="654440" y="0"/>
                  </a:moveTo>
                  <a:cubicBezTo>
                    <a:pt x="293003" y="0"/>
                    <a:pt x="0" y="181951"/>
                    <a:pt x="0" y="406400"/>
                  </a:cubicBezTo>
                  <a:cubicBezTo>
                    <a:pt x="0" y="630849"/>
                    <a:pt x="293003" y="812800"/>
                    <a:pt x="654440" y="812800"/>
                  </a:cubicBezTo>
                  <a:cubicBezTo>
                    <a:pt x="1015878" y="812800"/>
                    <a:pt x="1308881" y="630849"/>
                    <a:pt x="1308881" y="406400"/>
                  </a:cubicBezTo>
                  <a:cubicBezTo>
                    <a:pt x="1308881" y="181951"/>
                    <a:pt x="1015878" y="0"/>
                    <a:pt x="654440" y="0"/>
                  </a:cubicBezTo>
                  <a:close/>
                </a:path>
              </a:pathLst>
            </a:custGeom>
            <a:solidFill>
              <a:srgbClr val="2C4372"/>
            </a:solidFill>
          </p:spPr>
        </p:sp>
        <p:sp>
          <p:nvSpPr>
            <p:cNvPr id="24" name="TextBox 24"/>
            <p:cNvSpPr txBox="1"/>
            <p:nvPr/>
          </p:nvSpPr>
          <p:spPr>
            <a:xfrm>
              <a:off x="122708" y="28575"/>
              <a:ext cx="1063465" cy="708025"/>
            </a:xfrm>
            <a:prstGeom prst="rect">
              <a:avLst/>
            </a:prstGeom>
          </p:spPr>
          <p:txBody>
            <a:bodyPr lIns="50800" tIns="50800" rIns="50800" bIns="50800" rtlCol="0" anchor="ctr"/>
            <a:lstStyle/>
            <a:p>
              <a:pPr algn="ctr">
                <a:lnSpc>
                  <a:spcPts val="3499"/>
                </a:lnSpc>
              </a:pPr>
              <a:r>
                <a:rPr lang="en-US" sz="2499" b="1">
                  <a:solidFill>
                    <a:srgbClr val="FFFFFF"/>
                  </a:solidFill>
                  <a:latin typeface="Canva Sans Bold"/>
                  <a:ea typeface="Canva Sans Bold"/>
                  <a:cs typeface="Canva Sans Bold"/>
                  <a:sym typeface="Canva Sans Bold"/>
                </a:rPr>
                <a:t>Kelola Pesanan</a:t>
              </a:r>
            </a:p>
          </p:txBody>
        </p:sp>
      </p:grpSp>
      <p:grpSp>
        <p:nvGrpSpPr>
          <p:cNvPr id="25" name="Group 25"/>
          <p:cNvGrpSpPr/>
          <p:nvPr/>
        </p:nvGrpSpPr>
        <p:grpSpPr>
          <a:xfrm>
            <a:off x="5432380" y="7934285"/>
            <a:ext cx="2169040" cy="1346949"/>
            <a:chOff x="0" y="0"/>
            <a:chExt cx="1308881" cy="812800"/>
          </a:xfrm>
        </p:grpSpPr>
        <p:sp>
          <p:nvSpPr>
            <p:cNvPr id="26" name="Freeform 26"/>
            <p:cNvSpPr/>
            <p:nvPr/>
          </p:nvSpPr>
          <p:spPr>
            <a:xfrm>
              <a:off x="0" y="0"/>
              <a:ext cx="1308881" cy="812800"/>
            </a:xfrm>
            <a:custGeom>
              <a:avLst/>
              <a:gdLst/>
              <a:ahLst/>
              <a:cxnLst/>
              <a:rect l="l" t="t" r="r" b="b"/>
              <a:pathLst>
                <a:path w="1308881" h="812800">
                  <a:moveTo>
                    <a:pt x="654440" y="0"/>
                  </a:moveTo>
                  <a:cubicBezTo>
                    <a:pt x="293003" y="0"/>
                    <a:pt x="0" y="181951"/>
                    <a:pt x="0" y="406400"/>
                  </a:cubicBezTo>
                  <a:cubicBezTo>
                    <a:pt x="0" y="630849"/>
                    <a:pt x="293003" y="812800"/>
                    <a:pt x="654440" y="812800"/>
                  </a:cubicBezTo>
                  <a:cubicBezTo>
                    <a:pt x="1015878" y="812800"/>
                    <a:pt x="1308881" y="630849"/>
                    <a:pt x="1308881" y="406400"/>
                  </a:cubicBezTo>
                  <a:cubicBezTo>
                    <a:pt x="1308881" y="181951"/>
                    <a:pt x="1015878" y="0"/>
                    <a:pt x="654440" y="0"/>
                  </a:cubicBezTo>
                  <a:close/>
                </a:path>
              </a:pathLst>
            </a:custGeom>
            <a:solidFill>
              <a:srgbClr val="2C4372"/>
            </a:solidFill>
          </p:spPr>
        </p:sp>
        <p:sp>
          <p:nvSpPr>
            <p:cNvPr id="27" name="TextBox 27"/>
            <p:cNvSpPr txBox="1"/>
            <p:nvPr/>
          </p:nvSpPr>
          <p:spPr>
            <a:xfrm>
              <a:off x="122708" y="28575"/>
              <a:ext cx="1063465" cy="708025"/>
            </a:xfrm>
            <a:prstGeom prst="rect">
              <a:avLst/>
            </a:prstGeom>
          </p:spPr>
          <p:txBody>
            <a:bodyPr lIns="50800" tIns="50800" rIns="50800" bIns="50800" rtlCol="0" anchor="ctr"/>
            <a:lstStyle/>
            <a:p>
              <a:pPr algn="ctr">
                <a:lnSpc>
                  <a:spcPts val="3499"/>
                </a:lnSpc>
              </a:pPr>
              <a:r>
                <a:rPr lang="en-US" sz="2499" b="1">
                  <a:solidFill>
                    <a:srgbClr val="FFFFFF"/>
                  </a:solidFill>
                  <a:latin typeface="Canva Sans Bold"/>
                  <a:ea typeface="Canva Sans Bold"/>
                  <a:cs typeface="Canva Sans Bold"/>
                  <a:sym typeface="Canva Sans Bold"/>
                </a:rPr>
                <a:t>Kelola Tranksaksi</a:t>
              </a:r>
            </a:p>
          </p:txBody>
        </p:sp>
      </p:grpSp>
      <p:grpSp>
        <p:nvGrpSpPr>
          <p:cNvPr id="28" name="Group 28"/>
          <p:cNvGrpSpPr/>
          <p:nvPr/>
        </p:nvGrpSpPr>
        <p:grpSpPr>
          <a:xfrm>
            <a:off x="9436983" y="3567365"/>
            <a:ext cx="2332829" cy="1448660"/>
            <a:chOff x="0" y="0"/>
            <a:chExt cx="1308881" cy="812800"/>
          </a:xfrm>
        </p:grpSpPr>
        <p:sp>
          <p:nvSpPr>
            <p:cNvPr id="29" name="Freeform 29"/>
            <p:cNvSpPr/>
            <p:nvPr/>
          </p:nvSpPr>
          <p:spPr>
            <a:xfrm>
              <a:off x="0" y="0"/>
              <a:ext cx="1308881" cy="812800"/>
            </a:xfrm>
            <a:custGeom>
              <a:avLst/>
              <a:gdLst/>
              <a:ahLst/>
              <a:cxnLst/>
              <a:rect l="l" t="t" r="r" b="b"/>
              <a:pathLst>
                <a:path w="1308881" h="812800">
                  <a:moveTo>
                    <a:pt x="654440" y="0"/>
                  </a:moveTo>
                  <a:cubicBezTo>
                    <a:pt x="293003" y="0"/>
                    <a:pt x="0" y="181951"/>
                    <a:pt x="0" y="406400"/>
                  </a:cubicBezTo>
                  <a:cubicBezTo>
                    <a:pt x="0" y="630849"/>
                    <a:pt x="293003" y="812800"/>
                    <a:pt x="654440" y="812800"/>
                  </a:cubicBezTo>
                  <a:cubicBezTo>
                    <a:pt x="1015878" y="812800"/>
                    <a:pt x="1308881" y="630849"/>
                    <a:pt x="1308881" y="406400"/>
                  </a:cubicBezTo>
                  <a:cubicBezTo>
                    <a:pt x="1308881" y="181951"/>
                    <a:pt x="1015878" y="0"/>
                    <a:pt x="654440" y="0"/>
                  </a:cubicBezTo>
                  <a:close/>
                </a:path>
              </a:pathLst>
            </a:custGeom>
            <a:solidFill>
              <a:srgbClr val="2C4372"/>
            </a:solidFill>
          </p:spPr>
        </p:sp>
        <p:sp>
          <p:nvSpPr>
            <p:cNvPr id="30" name="TextBox 30"/>
            <p:cNvSpPr txBox="1"/>
            <p:nvPr/>
          </p:nvSpPr>
          <p:spPr>
            <a:xfrm>
              <a:off x="122708" y="28575"/>
              <a:ext cx="1063465" cy="708025"/>
            </a:xfrm>
            <a:prstGeom prst="rect">
              <a:avLst/>
            </a:prstGeom>
          </p:spPr>
          <p:txBody>
            <a:bodyPr lIns="50800" tIns="50800" rIns="50800" bIns="50800" rtlCol="0" anchor="ctr"/>
            <a:lstStyle/>
            <a:p>
              <a:pPr algn="ctr">
                <a:lnSpc>
                  <a:spcPts val="3499"/>
                </a:lnSpc>
              </a:pPr>
              <a:r>
                <a:rPr lang="en-US" sz="2499" b="1">
                  <a:solidFill>
                    <a:srgbClr val="FFFFFF"/>
                  </a:solidFill>
                  <a:latin typeface="Canva Sans Bold"/>
                  <a:ea typeface="Canva Sans Bold"/>
                  <a:cs typeface="Canva Sans Bold"/>
                  <a:sym typeface="Canva Sans Bold"/>
                </a:rPr>
                <a:t>Daftar atau Registrasi</a:t>
              </a:r>
            </a:p>
          </p:txBody>
        </p:sp>
      </p:grpSp>
      <p:grpSp>
        <p:nvGrpSpPr>
          <p:cNvPr id="31" name="Group 31"/>
          <p:cNvGrpSpPr/>
          <p:nvPr/>
        </p:nvGrpSpPr>
        <p:grpSpPr>
          <a:xfrm>
            <a:off x="10450841" y="5016026"/>
            <a:ext cx="2332829" cy="1448660"/>
            <a:chOff x="0" y="0"/>
            <a:chExt cx="1308881" cy="812800"/>
          </a:xfrm>
        </p:grpSpPr>
        <p:sp>
          <p:nvSpPr>
            <p:cNvPr id="32" name="Freeform 32"/>
            <p:cNvSpPr/>
            <p:nvPr/>
          </p:nvSpPr>
          <p:spPr>
            <a:xfrm>
              <a:off x="0" y="0"/>
              <a:ext cx="1308881" cy="812800"/>
            </a:xfrm>
            <a:custGeom>
              <a:avLst/>
              <a:gdLst/>
              <a:ahLst/>
              <a:cxnLst/>
              <a:rect l="l" t="t" r="r" b="b"/>
              <a:pathLst>
                <a:path w="1308881" h="812800">
                  <a:moveTo>
                    <a:pt x="654440" y="0"/>
                  </a:moveTo>
                  <a:cubicBezTo>
                    <a:pt x="293003" y="0"/>
                    <a:pt x="0" y="181951"/>
                    <a:pt x="0" y="406400"/>
                  </a:cubicBezTo>
                  <a:cubicBezTo>
                    <a:pt x="0" y="630849"/>
                    <a:pt x="293003" y="812800"/>
                    <a:pt x="654440" y="812800"/>
                  </a:cubicBezTo>
                  <a:cubicBezTo>
                    <a:pt x="1015878" y="812800"/>
                    <a:pt x="1308881" y="630849"/>
                    <a:pt x="1308881" y="406400"/>
                  </a:cubicBezTo>
                  <a:cubicBezTo>
                    <a:pt x="1308881" y="181951"/>
                    <a:pt x="1015878" y="0"/>
                    <a:pt x="654440" y="0"/>
                  </a:cubicBezTo>
                  <a:close/>
                </a:path>
              </a:pathLst>
            </a:custGeom>
            <a:solidFill>
              <a:srgbClr val="2C4372"/>
            </a:solidFill>
          </p:spPr>
        </p:sp>
        <p:sp>
          <p:nvSpPr>
            <p:cNvPr id="33" name="TextBox 33"/>
            <p:cNvSpPr txBox="1"/>
            <p:nvPr/>
          </p:nvSpPr>
          <p:spPr>
            <a:xfrm>
              <a:off x="122708" y="28575"/>
              <a:ext cx="1063465" cy="708025"/>
            </a:xfrm>
            <a:prstGeom prst="rect">
              <a:avLst/>
            </a:prstGeom>
          </p:spPr>
          <p:txBody>
            <a:bodyPr lIns="50800" tIns="50800" rIns="50800" bIns="50800" rtlCol="0" anchor="ctr"/>
            <a:lstStyle/>
            <a:p>
              <a:pPr algn="ctr">
                <a:lnSpc>
                  <a:spcPts val="3499"/>
                </a:lnSpc>
              </a:pPr>
              <a:r>
                <a:rPr lang="en-US" sz="2499" b="1" dirty="0" err="1">
                  <a:solidFill>
                    <a:srgbClr val="FFFFFF"/>
                  </a:solidFill>
                  <a:latin typeface="Canva Sans Bold"/>
                  <a:ea typeface="Canva Sans Bold"/>
                  <a:cs typeface="Canva Sans Bold"/>
                  <a:sym typeface="Canva Sans Bold"/>
                </a:rPr>
                <a:t>Pesan</a:t>
              </a:r>
              <a:r>
                <a:rPr lang="en-US" sz="2499" b="1" dirty="0">
                  <a:solidFill>
                    <a:srgbClr val="FFFFFF"/>
                  </a:solidFill>
                  <a:latin typeface="Canva Sans Bold"/>
                  <a:ea typeface="Canva Sans Bold"/>
                  <a:cs typeface="Canva Sans Bold"/>
                  <a:sym typeface="Canva Sans Bold"/>
                </a:rPr>
                <a:t> Barang</a:t>
              </a:r>
            </a:p>
          </p:txBody>
        </p:sp>
      </p:grpSp>
      <p:sp>
        <p:nvSpPr>
          <p:cNvPr id="34" name="Freeform 34"/>
          <p:cNvSpPr/>
          <p:nvPr/>
        </p:nvSpPr>
        <p:spPr>
          <a:xfrm>
            <a:off x="509711" y="5228012"/>
            <a:ext cx="916160" cy="1514314"/>
          </a:xfrm>
          <a:custGeom>
            <a:avLst/>
            <a:gdLst/>
            <a:ahLst/>
            <a:cxnLst/>
            <a:rect l="l" t="t" r="r" b="b"/>
            <a:pathLst>
              <a:path w="916160" h="1514314">
                <a:moveTo>
                  <a:pt x="0" y="0"/>
                </a:moveTo>
                <a:lnTo>
                  <a:pt x="916160" y="0"/>
                </a:lnTo>
                <a:lnTo>
                  <a:pt x="916160" y="1514314"/>
                </a:lnTo>
                <a:lnTo>
                  <a:pt x="0" y="1514314"/>
                </a:lnTo>
                <a:lnTo>
                  <a:pt x="0" y="0"/>
                </a:lnTo>
                <a:close/>
              </a:path>
            </a:pathLst>
          </a:custGeom>
          <a:blipFill>
            <a:blip r:embed="rId11"/>
            <a:stretch>
              <a:fillRect/>
            </a:stretch>
          </a:blipFill>
          <a:ln cap="sq">
            <a:noFill/>
            <a:prstDash val="solid"/>
            <a:miter/>
          </a:ln>
        </p:spPr>
      </p:sp>
      <p:sp>
        <p:nvSpPr>
          <p:cNvPr id="35" name="TextBox 35"/>
          <p:cNvSpPr txBox="1"/>
          <p:nvPr/>
        </p:nvSpPr>
        <p:spPr>
          <a:xfrm>
            <a:off x="662076" y="318658"/>
            <a:ext cx="9788764" cy="1063138"/>
          </a:xfrm>
          <a:prstGeom prst="rect">
            <a:avLst/>
          </a:prstGeom>
        </p:spPr>
        <p:txBody>
          <a:bodyPr lIns="0" tIns="0" rIns="0" bIns="0" rtlCol="0" anchor="t">
            <a:spAutoFit/>
          </a:bodyPr>
          <a:lstStyle/>
          <a:p>
            <a:pPr algn="l">
              <a:lnSpc>
                <a:spcPts val="8017"/>
              </a:lnSpc>
            </a:pPr>
            <a:r>
              <a:rPr lang="en-US" sz="8017" b="1">
                <a:solidFill>
                  <a:srgbClr val="2C4372"/>
                </a:solidFill>
                <a:latin typeface="Canva Sans Bold"/>
                <a:ea typeface="Canva Sans Bold"/>
                <a:cs typeface="Canva Sans Bold"/>
                <a:sym typeface="Canva Sans Bold"/>
              </a:rPr>
              <a:t>Use Case Diagram</a:t>
            </a:r>
          </a:p>
        </p:txBody>
      </p:sp>
      <p:sp>
        <p:nvSpPr>
          <p:cNvPr id="36" name="AutoShape 36"/>
          <p:cNvSpPr/>
          <p:nvPr/>
        </p:nvSpPr>
        <p:spPr>
          <a:xfrm flipV="1">
            <a:off x="1425871" y="2610951"/>
            <a:ext cx="7117333" cy="3374218"/>
          </a:xfrm>
          <a:prstGeom prst="line">
            <a:avLst/>
          </a:prstGeom>
          <a:ln w="38100" cap="flat">
            <a:solidFill>
              <a:srgbClr val="000000"/>
            </a:solidFill>
            <a:prstDash val="solid"/>
            <a:headEnd type="none" w="sm" len="sm"/>
            <a:tailEnd type="triangle" w="lg" len="med"/>
          </a:ln>
        </p:spPr>
      </p:sp>
      <p:sp>
        <p:nvSpPr>
          <p:cNvPr id="37" name="AutoShape 37"/>
          <p:cNvSpPr/>
          <p:nvPr/>
        </p:nvSpPr>
        <p:spPr>
          <a:xfrm flipV="1">
            <a:off x="1425871" y="3067112"/>
            <a:ext cx="3072279" cy="2918057"/>
          </a:xfrm>
          <a:prstGeom prst="line">
            <a:avLst/>
          </a:prstGeom>
          <a:ln w="38100" cap="flat">
            <a:solidFill>
              <a:srgbClr val="000000"/>
            </a:solidFill>
            <a:prstDash val="solid"/>
            <a:headEnd type="none" w="sm" len="sm"/>
            <a:tailEnd type="arrow" w="med" len="sm"/>
          </a:ln>
        </p:spPr>
      </p:sp>
      <p:sp>
        <p:nvSpPr>
          <p:cNvPr id="38" name="AutoShape 38"/>
          <p:cNvSpPr/>
          <p:nvPr/>
        </p:nvSpPr>
        <p:spPr>
          <a:xfrm flipV="1">
            <a:off x="1425871" y="4056129"/>
            <a:ext cx="5091029" cy="1929040"/>
          </a:xfrm>
          <a:prstGeom prst="line">
            <a:avLst/>
          </a:prstGeom>
          <a:ln w="38100" cap="flat">
            <a:solidFill>
              <a:srgbClr val="000000"/>
            </a:solidFill>
            <a:prstDash val="solid"/>
            <a:headEnd type="none" w="sm" len="sm"/>
            <a:tailEnd type="arrow" w="med" len="sm"/>
          </a:ln>
        </p:spPr>
      </p:sp>
      <p:sp>
        <p:nvSpPr>
          <p:cNvPr id="39" name="AutoShape 39"/>
          <p:cNvSpPr/>
          <p:nvPr/>
        </p:nvSpPr>
        <p:spPr>
          <a:xfrm flipV="1">
            <a:off x="1425871" y="5574367"/>
            <a:ext cx="3809499" cy="410802"/>
          </a:xfrm>
          <a:prstGeom prst="line">
            <a:avLst/>
          </a:prstGeom>
          <a:ln w="38100" cap="flat">
            <a:solidFill>
              <a:srgbClr val="000000"/>
            </a:solidFill>
            <a:prstDash val="solid"/>
            <a:headEnd type="none" w="sm" len="sm"/>
            <a:tailEnd type="arrow" w="med" len="sm"/>
          </a:ln>
        </p:spPr>
      </p:sp>
      <p:sp>
        <p:nvSpPr>
          <p:cNvPr id="40" name="AutoShape 40"/>
          <p:cNvSpPr/>
          <p:nvPr/>
        </p:nvSpPr>
        <p:spPr>
          <a:xfrm>
            <a:off x="1425871" y="5985169"/>
            <a:ext cx="2337482" cy="1009456"/>
          </a:xfrm>
          <a:prstGeom prst="line">
            <a:avLst/>
          </a:prstGeom>
          <a:ln w="38100" cap="flat">
            <a:solidFill>
              <a:srgbClr val="000000"/>
            </a:solidFill>
            <a:prstDash val="solid"/>
            <a:headEnd type="none" w="sm" len="sm"/>
            <a:tailEnd type="arrow" w="med" len="sm"/>
          </a:ln>
        </p:spPr>
      </p:sp>
      <p:sp>
        <p:nvSpPr>
          <p:cNvPr id="41" name="AutoShape 41"/>
          <p:cNvSpPr/>
          <p:nvPr/>
        </p:nvSpPr>
        <p:spPr>
          <a:xfrm>
            <a:off x="1425871" y="5985169"/>
            <a:ext cx="4006509" cy="2622591"/>
          </a:xfrm>
          <a:prstGeom prst="line">
            <a:avLst/>
          </a:prstGeom>
          <a:ln w="38100" cap="flat">
            <a:solidFill>
              <a:srgbClr val="000000"/>
            </a:solidFill>
            <a:prstDash val="solid"/>
            <a:headEnd type="none" w="sm" len="sm"/>
            <a:tailEnd type="arrow" w="med" len="sm"/>
          </a:ln>
        </p:spPr>
      </p:sp>
      <p:sp>
        <p:nvSpPr>
          <p:cNvPr id="42" name="AutoShape 42"/>
          <p:cNvSpPr/>
          <p:nvPr/>
        </p:nvSpPr>
        <p:spPr>
          <a:xfrm>
            <a:off x="1425871" y="5985169"/>
            <a:ext cx="1431415" cy="2594726"/>
          </a:xfrm>
          <a:prstGeom prst="line">
            <a:avLst/>
          </a:prstGeom>
          <a:ln w="38100" cap="flat">
            <a:solidFill>
              <a:srgbClr val="000000"/>
            </a:solidFill>
            <a:prstDash val="solid"/>
            <a:headEnd type="none" w="sm" len="sm"/>
            <a:tailEnd type="arrow" w="med" len="sm"/>
          </a:ln>
        </p:spPr>
      </p:sp>
      <p:sp>
        <p:nvSpPr>
          <p:cNvPr id="43" name="Freeform 43"/>
          <p:cNvSpPr/>
          <p:nvPr/>
        </p:nvSpPr>
        <p:spPr>
          <a:xfrm>
            <a:off x="16122713" y="4258869"/>
            <a:ext cx="916160" cy="1514314"/>
          </a:xfrm>
          <a:custGeom>
            <a:avLst/>
            <a:gdLst/>
            <a:ahLst/>
            <a:cxnLst/>
            <a:rect l="l" t="t" r="r" b="b"/>
            <a:pathLst>
              <a:path w="916160" h="1514314">
                <a:moveTo>
                  <a:pt x="0" y="0"/>
                </a:moveTo>
                <a:lnTo>
                  <a:pt x="916160" y="0"/>
                </a:lnTo>
                <a:lnTo>
                  <a:pt x="916160" y="1514313"/>
                </a:lnTo>
                <a:lnTo>
                  <a:pt x="0" y="1514313"/>
                </a:lnTo>
                <a:lnTo>
                  <a:pt x="0" y="0"/>
                </a:lnTo>
                <a:close/>
              </a:path>
            </a:pathLst>
          </a:custGeom>
          <a:blipFill>
            <a:blip r:embed="rId11"/>
            <a:stretch>
              <a:fillRect/>
            </a:stretch>
          </a:blipFill>
          <a:ln cap="sq">
            <a:noFill/>
            <a:prstDash val="solid"/>
            <a:miter/>
          </a:ln>
        </p:spPr>
      </p:sp>
      <p:sp>
        <p:nvSpPr>
          <p:cNvPr id="44" name="AutoShape 44"/>
          <p:cNvSpPr/>
          <p:nvPr/>
        </p:nvSpPr>
        <p:spPr>
          <a:xfrm flipH="1" flipV="1">
            <a:off x="10876033" y="2610951"/>
            <a:ext cx="5246680" cy="2405075"/>
          </a:xfrm>
          <a:prstGeom prst="line">
            <a:avLst/>
          </a:prstGeom>
          <a:ln w="38100" cap="flat">
            <a:solidFill>
              <a:srgbClr val="000000"/>
            </a:solidFill>
            <a:prstDash val="solid"/>
            <a:headEnd type="none" w="sm" len="sm"/>
            <a:tailEnd type="arrow" w="med" len="sm"/>
          </a:ln>
        </p:spPr>
      </p:sp>
      <p:grpSp>
        <p:nvGrpSpPr>
          <p:cNvPr id="45" name="Group 45"/>
          <p:cNvGrpSpPr/>
          <p:nvPr/>
        </p:nvGrpSpPr>
        <p:grpSpPr>
          <a:xfrm>
            <a:off x="10876033" y="8394207"/>
            <a:ext cx="2656679" cy="1448660"/>
            <a:chOff x="0" y="0"/>
            <a:chExt cx="1490583" cy="812800"/>
          </a:xfrm>
        </p:grpSpPr>
        <p:sp>
          <p:nvSpPr>
            <p:cNvPr id="46" name="Freeform 46"/>
            <p:cNvSpPr/>
            <p:nvPr/>
          </p:nvSpPr>
          <p:spPr>
            <a:xfrm>
              <a:off x="0" y="0"/>
              <a:ext cx="1490583" cy="812800"/>
            </a:xfrm>
            <a:custGeom>
              <a:avLst/>
              <a:gdLst/>
              <a:ahLst/>
              <a:cxnLst/>
              <a:rect l="l" t="t" r="r" b="b"/>
              <a:pathLst>
                <a:path w="1490583" h="812800">
                  <a:moveTo>
                    <a:pt x="745292" y="0"/>
                  </a:moveTo>
                  <a:cubicBezTo>
                    <a:pt x="333678" y="0"/>
                    <a:pt x="0" y="181951"/>
                    <a:pt x="0" y="406400"/>
                  </a:cubicBezTo>
                  <a:cubicBezTo>
                    <a:pt x="0" y="630849"/>
                    <a:pt x="333678" y="812800"/>
                    <a:pt x="745292" y="812800"/>
                  </a:cubicBezTo>
                  <a:cubicBezTo>
                    <a:pt x="1156905" y="812800"/>
                    <a:pt x="1490583" y="630849"/>
                    <a:pt x="1490583" y="406400"/>
                  </a:cubicBezTo>
                  <a:cubicBezTo>
                    <a:pt x="1490583" y="181951"/>
                    <a:pt x="1156905" y="0"/>
                    <a:pt x="745292" y="0"/>
                  </a:cubicBezTo>
                  <a:close/>
                </a:path>
              </a:pathLst>
            </a:custGeom>
            <a:solidFill>
              <a:srgbClr val="2C4372"/>
            </a:solidFill>
          </p:spPr>
        </p:sp>
        <p:sp>
          <p:nvSpPr>
            <p:cNvPr id="47" name="TextBox 47"/>
            <p:cNvSpPr txBox="1"/>
            <p:nvPr/>
          </p:nvSpPr>
          <p:spPr>
            <a:xfrm>
              <a:off x="139742" y="28575"/>
              <a:ext cx="1211099" cy="708025"/>
            </a:xfrm>
            <a:prstGeom prst="rect">
              <a:avLst/>
            </a:prstGeom>
          </p:spPr>
          <p:txBody>
            <a:bodyPr lIns="50800" tIns="50800" rIns="50800" bIns="50800" rtlCol="0" anchor="ctr"/>
            <a:lstStyle/>
            <a:p>
              <a:pPr algn="ctr">
                <a:lnSpc>
                  <a:spcPts val="3499"/>
                </a:lnSpc>
              </a:pPr>
              <a:r>
                <a:rPr lang="en-US" sz="2499" b="1">
                  <a:solidFill>
                    <a:srgbClr val="FFFFFF"/>
                  </a:solidFill>
                  <a:latin typeface="Canva Sans Bold"/>
                  <a:ea typeface="Canva Sans Bold"/>
                  <a:cs typeface="Canva Sans Bold"/>
                  <a:sym typeface="Canva Sans Bold"/>
                </a:rPr>
                <a:t>Pembayaran</a:t>
              </a:r>
            </a:p>
          </p:txBody>
        </p:sp>
      </p:grpSp>
      <p:grpSp>
        <p:nvGrpSpPr>
          <p:cNvPr id="48" name="Group 48"/>
          <p:cNvGrpSpPr/>
          <p:nvPr/>
        </p:nvGrpSpPr>
        <p:grpSpPr>
          <a:xfrm>
            <a:off x="13532712" y="7209955"/>
            <a:ext cx="2332829" cy="1448660"/>
            <a:chOff x="0" y="0"/>
            <a:chExt cx="1308881" cy="812800"/>
          </a:xfrm>
        </p:grpSpPr>
        <p:sp>
          <p:nvSpPr>
            <p:cNvPr id="49" name="Freeform 49"/>
            <p:cNvSpPr/>
            <p:nvPr/>
          </p:nvSpPr>
          <p:spPr>
            <a:xfrm>
              <a:off x="0" y="0"/>
              <a:ext cx="1308881" cy="812800"/>
            </a:xfrm>
            <a:custGeom>
              <a:avLst/>
              <a:gdLst/>
              <a:ahLst/>
              <a:cxnLst/>
              <a:rect l="l" t="t" r="r" b="b"/>
              <a:pathLst>
                <a:path w="1308881" h="812800">
                  <a:moveTo>
                    <a:pt x="654440" y="0"/>
                  </a:moveTo>
                  <a:cubicBezTo>
                    <a:pt x="293003" y="0"/>
                    <a:pt x="0" y="181951"/>
                    <a:pt x="0" y="406400"/>
                  </a:cubicBezTo>
                  <a:cubicBezTo>
                    <a:pt x="0" y="630849"/>
                    <a:pt x="293003" y="812800"/>
                    <a:pt x="654440" y="812800"/>
                  </a:cubicBezTo>
                  <a:cubicBezTo>
                    <a:pt x="1015878" y="812800"/>
                    <a:pt x="1308881" y="630849"/>
                    <a:pt x="1308881" y="406400"/>
                  </a:cubicBezTo>
                  <a:cubicBezTo>
                    <a:pt x="1308881" y="181951"/>
                    <a:pt x="1015878" y="0"/>
                    <a:pt x="654440" y="0"/>
                  </a:cubicBezTo>
                  <a:close/>
                </a:path>
              </a:pathLst>
            </a:custGeom>
            <a:solidFill>
              <a:srgbClr val="2C4372"/>
            </a:solidFill>
          </p:spPr>
        </p:sp>
        <p:sp>
          <p:nvSpPr>
            <p:cNvPr id="50" name="TextBox 50"/>
            <p:cNvSpPr txBox="1"/>
            <p:nvPr/>
          </p:nvSpPr>
          <p:spPr>
            <a:xfrm>
              <a:off x="122708" y="28575"/>
              <a:ext cx="1063465" cy="708025"/>
            </a:xfrm>
            <a:prstGeom prst="rect">
              <a:avLst/>
            </a:prstGeom>
          </p:spPr>
          <p:txBody>
            <a:bodyPr lIns="50800" tIns="50800" rIns="50800" bIns="50800" rtlCol="0" anchor="ctr"/>
            <a:lstStyle/>
            <a:p>
              <a:pPr algn="ctr">
                <a:lnSpc>
                  <a:spcPts val="3499"/>
                </a:lnSpc>
              </a:pPr>
              <a:r>
                <a:rPr lang="en-US" sz="2499" b="1">
                  <a:solidFill>
                    <a:srgbClr val="FFFFFF"/>
                  </a:solidFill>
                  <a:latin typeface="Canva Sans Bold"/>
                  <a:ea typeface="Canva Sans Bold"/>
                  <a:cs typeface="Canva Sans Bold"/>
                  <a:sym typeface="Canva Sans Bold"/>
                </a:rPr>
                <a:t>Melihat Barang</a:t>
              </a:r>
            </a:p>
          </p:txBody>
        </p:sp>
      </p:grpSp>
      <p:sp>
        <p:nvSpPr>
          <p:cNvPr id="51" name="AutoShape 51"/>
          <p:cNvSpPr/>
          <p:nvPr/>
        </p:nvSpPr>
        <p:spPr>
          <a:xfrm flipH="1" flipV="1">
            <a:off x="11769812" y="4291695"/>
            <a:ext cx="4352901" cy="724330"/>
          </a:xfrm>
          <a:prstGeom prst="line">
            <a:avLst/>
          </a:prstGeom>
          <a:ln w="38100" cap="flat">
            <a:solidFill>
              <a:srgbClr val="000000"/>
            </a:solidFill>
            <a:prstDash val="solid"/>
            <a:headEnd type="none" w="sm" len="sm"/>
            <a:tailEnd type="arrow" w="med" len="sm"/>
          </a:ln>
        </p:spPr>
      </p:sp>
      <p:sp>
        <p:nvSpPr>
          <p:cNvPr id="52" name="AutoShape 52"/>
          <p:cNvSpPr/>
          <p:nvPr/>
        </p:nvSpPr>
        <p:spPr>
          <a:xfrm flipH="1">
            <a:off x="12783670" y="5016026"/>
            <a:ext cx="3339043" cy="724330"/>
          </a:xfrm>
          <a:prstGeom prst="line">
            <a:avLst/>
          </a:prstGeom>
          <a:ln w="38100" cap="flat">
            <a:solidFill>
              <a:srgbClr val="000000"/>
            </a:solidFill>
            <a:prstDash val="solid"/>
            <a:headEnd type="none" w="sm" len="sm"/>
            <a:tailEnd type="arrow" w="med" len="sm"/>
          </a:ln>
        </p:spPr>
      </p:sp>
      <p:sp>
        <p:nvSpPr>
          <p:cNvPr id="53" name="AutoShape 53"/>
          <p:cNvSpPr/>
          <p:nvPr/>
        </p:nvSpPr>
        <p:spPr>
          <a:xfrm flipH="1">
            <a:off x="7384526" y="5016026"/>
            <a:ext cx="8738187" cy="3187592"/>
          </a:xfrm>
          <a:prstGeom prst="line">
            <a:avLst/>
          </a:prstGeom>
          <a:ln w="38100" cap="flat">
            <a:solidFill>
              <a:srgbClr val="000000"/>
            </a:solidFill>
            <a:prstDash val="solid"/>
            <a:headEnd type="none" w="sm" len="sm"/>
            <a:tailEnd type="arrow" w="med" len="sm"/>
          </a:ln>
        </p:spPr>
      </p:sp>
      <p:sp>
        <p:nvSpPr>
          <p:cNvPr id="54" name="AutoShape 54"/>
          <p:cNvSpPr/>
          <p:nvPr/>
        </p:nvSpPr>
        <p:spPr>
          <a:xfrm flipH="1">
            <a:off x="14699127" y="5016026"/>
            <a:ext cx="1423587" cy="2193929"/>
          </a:xfrm>
          <a:prstGeom prst="line">
            <a:avLst/>
          </a:prstGeom>
          <a:ln w="38100" cap="flat">
            <a:solidFill>
              <a:srgbClr val="000000"/>
            </a:solidFill>
            <a:prstDash val="solid"/>
            <a:headEnd type="none" w="sm" len="sm"/>
            <a:tailEnd type="arrow" w="med" len="sm"/>
          </a:ln>
        </p:spPr>
      </p:sp>
      <p:sp>
        <p:nvSpPr>
          <p:cNvPr id="55" name="AutoShape 55"/>
          <p:cNvSpPr/>
          <p:nvPr/>
        </p:nvSpPr>
        <p:spPr>
          <a:xfrm flipH="1">
            <a:off x="12204372" y="5016026"/>
            <a:ext cx="3918341" cy="3378181"/>
          </a:xfrm>
          <a:prstGeom prst="line">
            <a:avLst/>
          </a:prstGeom>
          <a:ln w="38100" cap="flat">
            <a:solidFill>
              <a:srgbClr val="000000"/>
            </a:solidFill>
            <a:prstDash val="solid"/>
            <a:headEnd type="none" w="sm" len="sm"/>
            <a:tailEnd type="arrow" w="med" len="sm"/>
          </a:ln>
        </p:spPr>
      </p:sp>
      <p:sp>
        <p:nvSpPr>
          <p:cNvPr id="56" name="TextBox 56"/>
          <p:cNvSpPr txBox="1"/>
          <p:nvPr/>
        </p:nvSpPr>
        <p:spPr>
          <a:xfrm>
            <a:off x="16253944" y="5799431"/>
            <a:ext cx="717848" cy="371475"/>
          </a:xfrm>
          <a:prstGeom prst="rect">
            <a:avLst/>
          </a:prstGeom>
        </p:spPr>
        <p:txBody>
          <a:bodyPr lIns="0" tIns="0" rIns="0" bIns="0" rtlCol="0" anchor="t">
            <a:spAutoFit/>
          </a:bodyPr>
          <a:lstStyle/>
          <a:p>
            <a:pPr algn="ctr">
              <a:lnSpc>
                <a:spcPts val="2999"/>
              </a:lnSpc>
              <a:spcBef>
                <a:spcPct val="0"/>
              </a:spcBef>
            </a:pPr>
            <a:r>
              <a:rPr lang="en-US" sz="2499" b="1">
                <a:solidFill>
                  <a:srgbClr val="2C4372"/>
                </a:solidFill>
                <a:latin typeface="Canva Sans Bold"/>
                <a:ea typeface="Canva Sans Bold"/>
                <a:cs typeface="Canva Sans Bold"/>
                <a:sym typeface="Canva Sans Bold"/>
              </a:rPr>
              <a:t>User</a:t>
            </a:r>
          </a:p>
        </p:txBody>
      </p:sp>
      <p:sp>
        <p:nvSpPr>
          <p:cNvPr id="57" name="TextBox 57"/>
          <p:cNvSpPr txBox="1"/>
          <p:nvPr/>
        </p:nvSpPr>
        <p:spPr>
          <a:xfrm>
            <a:off x="542082" y="6808887"/>
            <a:ext cx="973237" cy="371475"/>
          </a:xfrm>
          <a:prstGeom prst="rect">
            <a:avLst/>
          </a:prstGeom>
        </p:spPr>
        <p:txBody>
          <a:bodyPr lIns="0" tIns="0" rIns="0" bIns="0" rtlCol="0" anchor="t">
            <a:spAutoFit/>
          </a:bodyPr>
          <a:lstStyle/>
          <a:p>
            <a:pPr algn="ctr">
              <a:lnSpc>
                <a:spcPts val="2999"/>
              </a:lnSpc>
              <a:spcBef>
                <a:spcPct val="0"/>
              </a:spcBef>
            </a:pPr>
            <a:r>
              <a:rPr lang="en-US" sz="2499" b="1">
                <a:solidFill>
                  <a:srgbClr val="2C4372"/>
                </a:solidFill>
                <a:latin typeface="Canva Sans Bold"/>
                <a:ea typeface="Canva Sans Bold"/>
                <a:cs typeface="Canva Sans Bold"/>
                <a:sym typeface="Canva Sans Bold"/>
              </a:rPr>
              <a:t>admin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862471-FD5F-1CA9-C558-07F346DEB751}"/>
            </a:ext>
          </a:extLst>
        </p:cNvPr>
        <p:cNvGrpSpPr/>
        <p:nvPr/>
      </p:nvGrpSpPr>
      <p:grpSpPr>
        <a:xfrm>
          <a:off x="0" y="0"/>
          <a:ext cx="0" cy="0"/>
          <a:chOff x="0" y="0"/>
          <a:chExt cx="0" cy="0"/>
        </a:xfrm>
      </p:grpSpPr>
      <p:sp>
        <p:nvSpPr>
          <p:cNvPr id="31" name="Freeform 9">
            <a:extLst>
              <a:ext uri="{FF2B5EF4-FFF2-40B4-BE49-F238E27FC236}">
                <a16:creationId xmlns:a16="http://schemas.microsoft.com/office/drawing/2014/main" id="{855DA936-8CB3-A3B1-5CF8-5AF7CFE6ACDA}"/>
              </a:ext>
            </a:extLst>
          </p:cNvPr>
          <p:cNvSpPr/>
          <p:nvPr/>
        </p:nvSpPr>
        <p:spPr>
          <a:xfrm>
            <a:off x="-2545086" y="-2536875"/>
            <a:ext cx="6659883" cy="6932758"/>
          </a:xfrm>
          <a:custGeom>
            <a:avLst/>
            <a:gdLst/>
            <a:ahLst/>
            <a:cxnLst/>
            <a:rect l="l" t="t" r="r" b="b"/>
            <a:pathLst>
              <a:path w="7002786" h="6932758">
                <a:moveTo>
                  <a:pt x="0" y="0"/>
                </a:moveTo>
                <a:lnTo>
                  <a:pt x="7002786" y="0"/>
                </a:lnTo>
                <a:lnTo>
                  <a:pt x="7002786" y="6932758"/>
                </a:lnTo>
                <a:lnTo>
                  <a:pt x="0" y="693275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9" name="Freeform 9">
            <a:extLst>
              <a:ext uri="{FF2B5EF4-FFF2-40B4-BE49-F238E27FC236}">
                <a16:creationId xmlns:a16="http://schemas.microsoft.com/office/drawing/2014/main" id="{7E068F81-6D1E-8984-40B4-A69D96F0B479}"/>
              </a:ext>
            </a:extLst>
          </p:cNvPr>
          <p:cNvSpPr/>
          <p:nvPr/>
        </p:nvSpPr>
        <p:spPr>
          <a:xfrm>
            <a:off x="-3115879" y="7734300"/>
            <a:ext cx="7002786" cy="6932758"/>
          </a:xfrm>
          <a:custGeom>
            <a:avLst/>
            <a:gdLst/>
            <a:ahLst/>
            <a:cxnLst/>
            <a:rect l="l" t="t" r="r" b="b"/>
            <a:pathLst>
              <a:path w="7002786" h="6932758">
                <a:moveTo>
                  <a:pt x="0" y="0"/>
                </a:moveTo>
                <a:lnTo>
                  <a:pt x="7002786" y="0"/>
                </a:lnTo>
                <a:lnTo>
                  <a:pt x="7002786" y="6932758"/>
                </a:lnTo>
                <a:lnTo>
                  <a:pt x="0" y="693275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2" name="Freeform 12">
            <a:extLst>
              <a:ext uri="{FF2B5EF4-FFF2-40B4-BE49-F238E27FC236}">
                <a16:creationId xmlns:a16="http://schemas.microsoft.com/office/drawing/2014/main" id="{3D7E68D7-6CE0-E438-12A2-E8832EB79556}"/>
              </a:ext>
            </a:extLst>
          </p:cNvPr>
          <p:cNvSpPr/>
          <p:nvPr/>
        </p:nvSpPr>
        <p:spPr>
          <a:xfrm rot="-5400000">
            <a:off x="7442068" y="8321196"/>
            <a:ext cx="1038625" cy="438819"/>
          </a:xfrm>
          <a:custGeom>
            <a:avLst/>
            <a:gdLst/>
            <a:ahLst/>
            <a:cxnLst/>
            <a:rect l="l" t="t" r="r" b="b"/>
            <a:pathLst>
              <a:path w="1038625" h="438819">
                <a:moveTo>
                  <a:pt x="0" y="0"/>
                </a:moveTo>
                <a:lnTo>
                  <a:pt x="1038625" y="0"/>
                </a:lnTo>
                <a:lnTo>
                  <a:pt x="1038625" y="438819"/>
                </a:lnTo>
                <a:lnTo>
                  <a:pt x="0" y="4388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a:extLst>
              <a:ext uri="{FF2B5EF4-FFF2-40B4-BE49-F238E27FC236}">
                <a16:creationId xmlns:a16="http://schemas.microsoft.com/office/drawing/2014/main" id="{D9E5AE24-4459-7CA9-2D90-CC931A72CA95}"/>
              </a:ext>
            </a:extLst>
          </p:cNvPr>
          <p:cNvSpPr/>
          <p:nvPr/>
        </p:nvSpPr>
        <p:spPr>
          <a:xfrm>
            <a:off x="16496323" y="-1470612"/>
            <a:ext cx="3272571" cy="2941223"/>
          </a:xfrm>
          <a:custGeom>
            <a:avLst/>
            <a:gdLst/>
            <a:ahLst/>
            <a:cxnLst/>
            <a:rect l="l" t="t" r="r" b="b"/>
            <a:pathLst>
              <a:path w="3272571" h="2941223">
                <a:moveTo>
                  <a:pt x="0" y="0"/>
                </a:moveTo>
                <a:lnTo>
                  <a:pt x="3272572" y="0"/>
                </a:lnTo>
                <a:lnTo>
                  <a:pt x="3272572" y="2941224"/>
                </a:lnTo>
                <a:lnTo>
                  <a:pt x="0" y="29412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a:extLst>
              <a:ext uri="{FF2B5EF4-FFF2-40B4-BE49-F238E27FC236}">
                <a16:creationId xmlns:a16="http://schemas.microsoft.com/office/drawing/2014/main" id="{0660B63F-2E99-8D7A-2DFB-0C6656B0F65B}"/>
              </a:ext>
            </a:extLst>
          </p:cNvPr>
          <p:cNvSpPr/>
          <p:nvPr/>
        </p:nvSpPr>
        <p:spPr>
          <a:xfrm>
            <a:off x="15890918" y="8874839"/>
            <a:ext cx="4056031" cy="4181475"/>
          </a:xfrm>
          <a:custGeom>
            <a:avLst/>
            <a:gdLst/>
            <a:ahLst/>
            <a:cxnLst/>
            <a:rect l="l" t="t" r="r" b="b"/>
            <a:pathLst>
              <a:path w="4056031" h="4181475">
                <a:moveTo>
                  <a:pt x="0" y="0"/>
                </a:moveTo>
                <a:lnTo>
                  <a:pt x="4056031" y="0"/>
                </a:lnTo>
                <a:lnTo>
                  <a:pt x="4056031" y="4181475"/>
                </a:lnTo>
                <a:lnTo>
                  <a:pt x="0" y="4181475"/>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15" name="TextBox 15">
            <a:extLst>
              <a:ext uri="{FF2B5EF4-FFF2-40B4-BE49-F238E27FC236}">
                <a16:creationId xmlns:a16="http://schemas.microsoft.com/office/drawing/2014/main" id="{72DA1B29-5814-A140-D45F-E9EBB0479590}"/>
              </a:ext>
            </a:extLst>
          </p:cNvPr>
          <p:cNvSpPr txBox="1"/>
          <p:nvPr/>
        </p:nvSpPr>
        <p:spPr>
          <a:xfrm>
            <a:off x="135464" y="3600417"/>
            <a:ext cx="5410200" cy="3086166"/>
          </a:xfrm>
          <a:prstGeom prst="rect">
            <a:avLst/>
          </a:prstGeom>
        </p:spPr>
        <p:txBody>
          <a:bodyPr wrap="square" lIns="0" tIns="0" rIns="0" bIns="0" rtlCol="0" anchor="t">
            <a:spAutoFit/>
          </a:bodyPr>
          <a:lstStyle/>
          <a:p>
            <a:pPr>
              <a:lnSpc>
                <a:spcPts val="8000"/>
              </a:lnSpc>
            </a:pPr>
            <a:r>
              <a:rPr lang="en-US" sz="8000" b="1" dirty="0">
                <a:solidFill>
                  <a:srgbClr val="2C4372"/>
                </a:solidFill>
                <a:latin typeface="Canva Sans Bold"/>
                <a:ea typeface="Canva Sans Bold"/>
                <a:cs typeface="Canva Sans Bold"/>
                <a:sym typeface="Canva Sans Bold"/>
              </a:rPr>
              <a:t>Flowchart Alur </a:t>
            </a:r>
            <a:r>
              <a:rPr lang="en-US" sz="8000" b="1" dirty="0" err="1">
                <a:solidFill>
                  <a:srgbClr val="2C4372"/>
                </a:solidFill>
                <a:latin typeface="Canva Sans Bold"/>
                <a:ea typeface="Canva Sans Bold"/>
                <a:cs typeface="Canva Sans Bold"/>
                <a:sym typeface="Canva Sans Bold"/>
              </a:rPr>
              <a:t>Pengguna</a:t>
            </a:r>
            <a:r>
              <a:rPr lang="en-US" sz="8000" b="1" dirty="0">
                <a:solidFill>
                  <a:srgbClr val="2C4372"/>
                </a:solidFill>
                <a:latin typeface="Canva Sans Bold"/>
                <a:ea typeface="Canva Sans Bold"/>
                <a:cs typeface="Canva Sans Bold"/>
                <a:sym typeface="Canva Sans Bold"/>
              </a:rPr>
              <a:t> </a:t>
            </a:r>
          </a:p>
        </p:txBody>
      </p:sp>
      <p:sp>
        <p:nvSpPr>
          <p:cNvPr id="22" name="Flowchart: Terminator 21">
            <a:extLst>
              <a:ext uri="{FF2B5EF4-FFF2-40B4-BE49-F238E27FC236}">
                <a16:creationId xmlns:a16="http://schemas.microsoft.com/office/drawing/2014/main" id="{55109006-EA6F-F278-706A-FFF7FE6975F9}"/>
              </a:ext>
            </a:extLst>
          </p:cNvPr>
          <p:cNvSpPr/>
          <p:nvPr/>
        </p:nvSpPr>
        <p:spPr>
          <a:xfrm>
            <a:off x="11237151" y="173118"/>
            <a:ext cx="2046265" cy="719912"/>
          </a:xfrm>
          <a:prstGeom prst="flowChartTerminator">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Canva Sans" panose="020B0604020202020204" charset="0"/>
              </a:rPr>
              <a:t>MULAI</a:t>
            </a:r>
            <a:endParaRPr lang="en-ID" b="1" dirty="0">
              <a:latin typeface="Canva Sans" panose="020B0604020202020204" charset="0"/>
            </a:endParaRPr>
          </a:p>
        </p:txBody>
      </p:sp>
      <p:sp>
        <p:nvSpPr>
          <p:cNvPr id="27" name="Rectangle: Rounded Corners 26">
            <a:extLst>
              <a:ext uri="{FF2B5EF4-FFF2-40B4-BE49-F238E27FC236}">
                <a16:creationId xmlns:a16="http://schemas.microsoft.com/office/drawing/2014/main" id="{8D37ED8C-9634-3FCF-A3F9-776D0187CDCC}"/>
              </a:ext>
            </a:extLst>
          </p:cNvPr>
          <p:cNvSpPr/>
          <p:nvPr/>
        </p:nvSpPr>
        <p:spPr>
          <a:xfrm>
            <a:off x="11237154" y="1293086"/>
            <a:ext cx="2046262" cy="444811"/>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Canva Sans" panose="020B0604020202020204" charset="0"/>
              </a:rPr>
              <a:t>BERANDA</a:t>
            </a:r>
            <a:endParaRPr lang="en-ID" sz="2400" b="1" dirty="0">
              <a:latin typeface="Canva Sans" panose="020B0604020202020204" charset="0"/>
            </a:endParaRPr>
          </a:p>
        </p:txBody>
      </p:sp>
      <p:sp>
        <p:nvSpPr>
          <p:cNvPr id="28" name="Rectangle: Rounded Corners 27">
            <a:extLst>
              <a:ext uri="{FF2B5EF4-FFF2-40B4-BE49-F238E27FC236}">
                <a16:creationId xmlns:a16="http://schemas.microsoft.com/office/drawing/2014/main" id="{0D4B3BC3-EA7C-E785-5015-C02D06C743C1}"/>
              </a:ext>
            </a:extLst>
          </p:cNvPr>
          <p:cNvSpPr/>
          <p:nvPr/>
        </p:nvSpPr>
        <p:spPr>
          <a:xfrm>
            <a:off x="10941877" y="2187645"/>
            <a:ext cx="2636814" cy="474026"/>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Canva Sans" panose="020B0604020202020204" charset="0"/>
              </a:rPr>
              <a:t>LIHAT PRODUK</a:t>
            </a:r>
            <a:endParaRPr lang="en-ID" sz="2400" b="1" dirty="0">
              <a:latin typeface="Canva Sans" panose="020B0604020202020204" charset="0"/>
            </a:endParaRPr>
          </a:p>
        </p:txBody>
      </p:sp>
      <p:cxnSp>
        <p:nvCxnSpPr>
          <p:cNvPr id="30" name="Straight Connector 29">
            <a:extLst>
              <a:ext uri="{FF2B5EF4-FFF2-40B4-BE49-F238E27FC236}">
                <a16:creationId xmlns:a16="http://schemas.microsoft.com/office/drawing/2014/main" id="{4330E7D1-F462-ABF9-6718-C13DEFEFEDBF}"/>
              </a:ext>
            </a:extLst>
          </p:cNvPr>
          <p:cNvCxnSpPr/>
          <p:nvPr/>
        </p:nvCxnSpPr>
        <p:spPr>
          <a:xfrm>
            <a:off x="5334000" y="0"/>
            <a:ext cx="0" cy="1070610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60D439FE-59D2-A6EE-3B3E-4442F42F159C}"/>
              </a:ext>
            </a:extLst>
          </p:cNvPr>
          <p:cNvSpPr/>
          <p:nvPr/>
        </p:nvSpPr>
        <p:spPr>
          <a:xfrm>
            <a:off x="10301722" y="3960007"/>
            <a:ext cx="3917116" cy="779271"/>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Canva Sans" panose="020B0604020202020204" charset="0"/>
              </a:rPr>
              <a:t>INGIN MENAMBAHKAN BARANG KE KERANJANG</a:t>
            </a:r>
            <a:endParaRPr lang="en-ID" sz="2400" b="1" dirty="0">
              <a:latin typeface="Canva Sans" panose="020B0604020202020204" charset="0"/>
            </a:endParaRPr>
          </a:p>
        </p:txBody>
      </p:sp>
      <p:sp>
        <p:nvSpPr>
          <p:cNvPr id="41" name="Diamond 40">
            <a:extLst>
              <a:ext uri="{FF2B5EF4-FFF2-40B4-BE49-F238E27FC236}">
                <a16:creationId xmlns:a16="http://schemas.microsoft.com/office/drawing/2014/main" id="{25543FEA-D1F5-1CAF-C11C-7AB3B662C8AA}"/>
              </a:ext>
            </a:extLst>
          </p:cNvPr>
          <p:cNvSpPr/>
          <p:nvPr/>
        </p:nvSpPr>
        <p:spPr>
          <a:xfrm>
            <a:off x="10545787" y="5140021"/>
            <a:ext cx="3198998" cy="966457"/>
          </a:xfrm>
          <a:prstGeom prst="diamond">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latin typeface="Canva Sans" panose="020B0604020202020204" charset="0"/>
              </a:rPr>
              <a:t>SUDAH LOGIN?</a:t>
            </a:r>
            <a:endParaRPr lang="en-ID" sz="2000" b="1" dirty="0">
              <a:latin typeface="Canva Sans" panose="020B0604020202020204" charset="0"/>
            </a:endParaRPr>
          </a:p>
        </p:txBody>
      </p:sp>
      <p:sp>
        <p:nvSpPr>
          <p:cNvPr id="42" name="Rectangle: Rounded Corners 41">
            <a:extLst>
              <a:ext uri="{FF2B5EF4-FFF2-40B4-BE49-F238E27FC236}">
                <a16:creationId xmlns:a16="http://schemas.microsoft.com/office/drawing/2014/main" id="{47B475F9-EA6D-711C-3F48-FE40CE5B10B4}"/>
              </a:ext>
            </a:extLst>
          </p:cNvPr>
          <p:cNvSpPr/>
          <p:nvPr/>
        </p:nvSpPr>
        <p:spPr>
          <a:xfrm>
            <a:off x="6888187" y="6407345"/>
            <a:ext cx="3217422" cy="498761"/>
          </a:xfrm>
          <a:prstGeom prst="roundRect">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Canva Sans" panose="020B0604020202020204" charset="0"/>
              </a:rPr>
              <a:t>LOGIN/REGISTRASI</a:t>
            </a:r>
            <a:endParaRPr lang="en-ID" sz="2400" b="1" dirty="0">
              <a:latin typeface="Canva Sans" panose="020B0604020202020204" charset="0"/>
            </a:endParaRPr>
          </a:p>
        </p:txBody>
      </p:sp>
      <p:sp>
        <p:nvSpPr>
          <p:cNvPr id="43" name="Rectangle: Rounded Corners 42">
            <a:extLst>
              <a:ext uri="{FF2B5EF4-FFF2-40B4-BE49-F238E27FC236}">
                <a16:creationId xmlns:a16="http://schemas.microsoft.com/office/drawing/2014/main" id="{9527649D-CDB9-E7D9-457E-62204B45AB5F}"/>
              </a:ext>
            </a:extLst>
          </p:cNvPr>
          <p:cNvSpPr/>
          <p:nvPr/>
        </p:nvSpPr>
        <p:spPr>
          <a:xfrm>
            <a:off x="14965681" y="7186611"/>
            <a:ext cx="2412086" cy="717748"/>
          </a:xfrm>
          <a:prstGeom prst="roundRect">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Canva Sans" panose="020B0604020202020204" charset="0"/>
              </a:rPr>
              <a:t>PROSES CHECKOUT</a:t>
            </a:r>
            <a:endParaRPr lang="en-ID" sz="2400" b="1" dirty="0">
              <a:latin typeface="Canva Sans" panose="020B0604020202020204" charset="0"/>
            </a:endParaRPr>
          </a:p>
        </p:txBody>
      </p:sp>
      <p:sp>
        <p:nvSpPr>
          <p:cNvPr id="45" name="Rectangle: Rounded Corners 44">
            <a:extLst>
              <a:ext uri="{FF2B5EF4-FFF2-40B4-BE49-F238E27FC236}">
                <a16:creationId xmlns:a16="http://schemas.microsoft.com/office/drawing/2014/main" id="{C61D9FFF-AE13-BA8B-1AFF-F1E6B3E99DB1}"/>
              </a:ext>
            </a:extLst>
          </p:cNvPr>
          <p:cNvSpPr/>
          <p:nvPr/>
        </p:nvSpPr>
        <p:spPr>
          <a:xfrm>
            <a:off x="14965681" y="8291061"/>
            <a:ext cx="2382270" cy="717748"/>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Canva Sans" panose="020B0604020202020204" charset="0"/>
              </a:rPr>
              <a:t>PEMBAYARAN</a:t>
            </a:r>
            <a:endParaRPr lang="en-ID" sz="2400" b="1" dirty="0">
              <a:latin typeface="Canva Sans" panose="020B0604020202020204" charset="0"/>
            </a:endParaRPr>
          </a:p>
        </p:txBody>
      </p:sp>
      <p:cxnSp>
        <p:nvCxnSpPr>
          <p:cNvPr id="52" name="Straight Arrow Connector 51">
            <a:extLst>
              <a:ext uri="{FF2B5EF4-FFF2-40B4-BE49-F238E27FC236}">
                <a16:creationId xmlns:a16="http://schemas.microsoft.com/office/drawing/2014/main" id="{834025A8-6FED-42F3-7395-5FE9250E355D}"/>
              </a:ext>
            </a:extLst>
          </p:cNvPr>
          <p:cNvCxnSpPr>
            <a:cxnSpLocks/>
            <a:stCxn id="22" idx="2"/>
            <a:endCxn id="27" idx="0"/>
          </p:cNvCxnSpPr>
          <p:nvPr/>
        </p:nvCxnSpPr>
        <p:spPr>
          <a:xfrm>
            <a:off x="12260284" y="893030"/>
            <a:ext cx="1" cy="400056"/>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4" name="Flowchart: Terminator 53">
            <a:extLst>
              <a:ext uri="{FF2B5EF4-FFF2-40B4-BE49-F238E27FC236}">
                <a16:creationId xmlns:a16="http://schemas.microsoft.com/office/drawing/2014/main" id="{D4B87EB3-1A90-C9DC-A73B-E605F17434B1}"/>
              </a:ext>
            </a:extLst>
          </p:cNvPr>
          <p:cNvSpPr/>
          <p:nvPr/>
        </p:nvSpPr>
        <p:spPr>
          <a:xfrm>
            <a:off x="10973413" y="9314374"/>
            <a:ext cx="2573734" cy="513658"/>
          </a:xfrm>
          <a:prstGeom prst="flowChartTerminator">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Canva Sans" panose="020B0604020202020204" charset="0"/>
              </a:rPr>
              <a:t>SELESAI</a:t>
            </a:r>
            <a:endParaRPr lang="en-ID" sz="2400" b="1" dirty="0">
              <a:latin typeface="Canva Sans" panose="020B0604020202020204" charset="0"/>
            </a:endParaRPr>
          </a:p>
        </p:txBody>
      </p:sp>
      <p:cxnSp>
        <p:nvCxnSpPr>
          <p:cNvPr id="57" name="Straight Arrow Connector 56">
            <a:extLst>
              <a:ext uri="{FF2B5EF4-FFF2-40B4-BE49-F238E27FC236}">
                <a16:creationId xmlns:a16="http://schemas.microsoft.com/office/drawing/2014/main" id="{3FD6AC6B-E6EE-CFD6-C96C-A3DEBA246972}"/>
              </a:ext>
            </a:extLst>
          </p:cNvPr>
          <p:cNvCxnSpPr>
            <a:cxnSpLocks/>
            <a:stCxn id="27" idx="2"/>
            <a:endCxn id="28" idx="0"/>
          </p:cNvCxnSpPr>
          <p:nvPr/>
        </p:nvCxnSpPr>
        <p:spPr>
          <a:xfrm flipH="1">
            <a:off x="12260284" y="1737897"/>
            <a:ext cx="1" cy="449748"/>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765D855D-7046-CB0A-6040-F880AEF0379D}"/>
              </a:ext>
            </a:extLst>
          </p:cNvPr>
          <p:cNvCxnSpPr>
            <a:cxnSpLocks/>
            <a:stCxn id="28" idx="2"/>
            <a:endCxn id="37" idx="0"/>
          </p:cNvCxnSpPr>
          <p:nvPr/>
        </p:nvCxnSpPr>
        <p:spPr>
          <a:xfrm flipH="1">
            <a:off x="12260282" y="2661671"/>
            <a:ext cx="2" cy="332916"/>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EBBB7DE-0ED4-F773-7FB2-84F957CFB8C0}"/>
              </a:ext>
            </a:extLst>
          </p:cNvPr>
          <p:cNvCxnSpPr>
            <a:cxnSpLocks/>
            <a:stCxn id="32" idx="2"/>
            <a:endCxn id="41" idx="0"/>
          </p:cNvCxnSpPr>
          <p:nvPr/>
        </p:nvCxnSpPr>
        <p:spPr>
          <a:xfrm flipH="1">
            <a:off x="12145286" y="4739278"/>
            <a:ext cx="114994" cy="400743"/>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E20AD38-84B4-1A07-B435-993C0AB29426}"/>
              </a:ext>
            </a:extLst>
          </p:cNvPr>
          <p:cNvCxnSpPr>
            <a:cxnSpLocks/>
            <a:stCxn id="41" idx="3"/>
          </p:cNvCxnSpPr>
          <p:nvPr/>
        </p:nvCxnSpPr>
        <p:spPr>
          <a:xfrm>
            <a:off x="13744785" y="5623250"/>
            <a:ext cx="2412031" cy="42226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40B3F510-6697-108F-32C1-C9101F9F048B}"/>
              </a:ext>
            </a:extLst>
          </p:cNvPr>
          <p:cNvCxnSpPr>
            <a:cxnSpLocks/>
            <a:endCxn id="43" idx="0"/>
          </p:cNvCxnSpPr>
          <p:nvPr/>
        </p:nvCxnSpPr>
        <p:spPr>
          <a:xfrm>
            <a:off x="16171724" y="6022134"/>
            <a:ext cx="0" cy="1164477"/>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1163F9D3-47AD-DAC2-ECEF-0E75A7B9F2C5}"/>
              </a:ext>
            </a:extLst>
          </p:cNvPr>
          <p:cNvCxnSpPr>
            <a:cxnSpLocks/>
            <a:stCxn id="36" idx="2"/>
            <a:endCxn id="43" idx="1"/>
          </p:cNvCxnSpPr>
          <p:nvPr/>
        </p:nvCxnSpPr>
        <p:spPr>
          <a:xfrm flipV="1">
            <a:off x="9760199" y="7545485"/>
            <a:ext cx="5205482" cy="60226"/>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5DB8104-D22D-3133-8D6C-CA2B6F0EE70C}"/>
              </a:ext>
            </a:extLst>
          </p:cNvPr>
          <p:cNvCxnSpPr>
            <a:cxnSpLocks/>
            <a:endCxn id="41" idx="1"/>
          </p:cNvCxnSpPr>
          <p:nvPr/>
        </p:nvCxnSpPr>
        <p:spPr>
          <a:xfrm flipV="1">
            <a:off x="8516545" y="5623250"/>
            <a:ext cx="2029242" cy="398884"/>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9F29C82-36CA-DD17-062E-26A81E7CF516}"/>
              </a:ext>
            </a:extLst>
          </p:cNvPr>
          <p:cNvCxnSpPr>
            <a:cxnSpLocks/>
            <a:endCxn id="42" idx="0"/>
          </p:cNvCxnSpPr>
          <p:nvPr/>
        </p:nvCxnSpPr>
        <p:spPr>
          <a:xfrm flipH="1">
            <a:off x="8496898" y="6042313"/>
            <a:ext cx="29587" cy="365032"/>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6BE3A4B0-1171-2FAF-33C9-5E58D19AA474}"/>
              </a:ext>
            </a:extLst>
          </p:cNvPr>
          <p:cNvCxnSpPr>
            <a:cxnSpLocks/>
            <a:stCxn id="43" idx="2"/>
            <a:endCxn id="45" idx="0"/>
          </p:cNvCxnSpPr>
          <p:nvPr/>
        </p:nvCxnSpPr>
        <p:spPr>
          <a:xfrm flipH="1">
            <a:off x="16156816" y="7904359"/>
            <a:ext cx="14908" cy="386702"/>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EF4D60AE-BC54-4053-D518-FA123C4B7895}"/>
              </a:ext>
            </a:extLst>
          </p:cNvPr>
          <p:cNvCxnSpPr>
            <a:cxnSpLocks/>
            <a:stCxn id="45" idx="1"/>
            <a:endCxn id="53" idx="3"/>
          </p:cNvCxnSpPr>
          <p:nvPr/>
        </p:nvCxnSpPr>
        <p:spPr>
          <a:xfrm flipH="1">
            <a:off x="13474418" y="8649935"/>
            <a:ext cx="1491263" cy="1"/>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16">
            <a:extLst>
              <a:ext uri="{FF2B5EF4-FFF2-40B4-BE49-F238E27FC236}">
                <a16:creationId xmlns:a16="http://schemas.microsoft.com/office/drawing/2014/main" id="{C07075D5-89DA-7538-E40D-DCC7B835528B}"/>
              </a:ext>
            </a:extLst>
          </p:cNvPr>
          <p:cNvSpPr txBox="1"/>
          <p:nvPr/>
        </p:nvSpPr>
        <p:spPr>
          <a:xfrm>
            <a:off x="9219989" y="5364590"/>
            <a:ext cx="961608" cy="358368"/>
          </a:xfrm>
          <a:prstGeom prst="rect">
            <a:avLst/>
          </a:prstGeom>
        </p:spPr>
        <p:txBody>
          <a:bodyPr wrap="square" lIns="0" tIns="0" rIns="0" bIns="0" rtlCol="0" anchor="t">
            <a:spAutoFit/>
          </a:bodyPr>
          <a:lstStyle/>
          <a:p>
            <a:pPr algn="just">
              <a:lnSpc>
                <a:spcPts val="2879"/>
              </a:lnSpc>
            </a:pPr>
            <a:r>
              <a:rPr lang="en-US" sz="2400" b="1" dirty="0">
                <a:solidFill>
                  <a:srgbClr val="2C4372"/>
                </a:solidFill>
                <a:latin typeface="Canva Sans Bold"/>
                <a:ea typeface="Canva Sans Bold"/>
                <a:cs typeface="Canva Sans Bold"/>
                <a:sym typeface="Canva Sans Bold"/>
              </a:rPr>
              <a:t>Tidak</a:t>
            </a:r>
          </a:p>
        </p:txBody>
      </p:sp>
      <p:sp>
        <p:nvSpPr>
          <p:cNvPr id="8" name="TextBox 16">
            <a:extLst>
              <a:ext uri="{FF2B5EF4-FFF2-40B4-BE49-F238E27FC236}">
                <a16:creationId xmlns:a16="http://schemas.microsoft.com/office/drawing/2014/main" id="{4E2E364B-F0C4-2BA9-D258-EA9CFA4494EB}"/>
              </a:ext>
            </a:extLst>
          </p:cNvPr>
          <p:cNvSpPr txBox="1"/>
          <p:nvPr/>
        </p:nvSpPr>
        <p:spPr>
          <a:xfrm>
            <a:off x="14849095" y="5353050"/>
            <a:ext cx="479405" cy="358368"/>
          </a:xfrm>
          <a:prstGeom prst="rect">
            <a:avLst/>
          </a:prstGeom>
        </p:spPr>
        <p:txBody>
          <a:bodyPr wrap="square" lIns="0" tIns="0" rIns="0" bIns="0" rtlCol="0" anchor="t">
            <a:spAutoFit/>
          </a:bodyPr>
          <a:lstStyle/>
          <a:p>
            <a:pPr algn="just">
              <a:lnSpc>
                <a:spcPts val="2879"/>
              </a:lnSpc>
            </a:pPr>
            <a:r>
              <a:rPr lang="en-US" sz="2400" b="1" dirty="0">
                <a:solidFill>
                  <a:srgbClr val="2C4372"/>
                </a:solidFill>
                <a:latin typeface="Canva Sans Bold"/>
                <a:ea typeface="Canva Sans Bold"/>
                <a:cs typeface="Canva Sans Bold"/>
                <a:sym typeface="Canva Sans Bold"/>
              </a:rPr>
              <a:t>Ya</a:t>
            </a:r>
          </a:p>
        </p:txBody>
      </p:sp>
      <p:sp>
        <p:nvSpPr>
          <p:cNvPr id="37" name="Rectangle: Rounded Corners 36">
            <a:extLst>
              <a:ext uri="{FF2B5EF4-FFF2-40B4-BE49-F238E27FC236}">
                <a16:creationId xmlns:a16="http://schemas.microsoft.com/office/drawing/2014/main" id="{0D4F3CAB-EBF3-ECDB-8891-88EC0DADC21C}"/>
              </a:ext>
            </a:extLst>
          </p:cNvPr>
          <p:cNvSpPr/>
          <p:nvPr/>
        </p:nvSpPr>
        <p:spPr>
          <a:xfrm>
            <a:off x="10627850" y="2994587"/>
            <a:ext cx="3264864" cy="716271"/>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Canva Sans" panose="020B0604020202020204" charset="0"/>
              </a:rPr>
              <a:t>ADA BARANG YANG DISUKA</a:t>
            </a:r>
            <a:endParaRPr lang="en-ID" sz="2400" b="1" dirty="0">
              <a:latin typeface="Canva Sans" panose="020B0604020202020204" charset="0"/>
            </a:endParaRPr>
          </a:p>
        </p:txBody>
      </p:sp>
      <p:cxnSp>
        <p:nvCxnSpPr>
          <p:cNvPr id="48" name="Straight Arrow Connector 47">
            <a:extLst>
              <a:ext uri="{FF2B5EF4-FFF2-40B4-BE49-F238E27FC236}">
                <a16:creationId xmlns:a16="http://schemas.microsoft.com/office/drawing/2014/main" id="{E857FA89-2383-0534-3886-7DC8CAA93428}"/>
              </a:ext>
            </a:extLst>
          </p:cNvPr>
          <p:cNvCxnSpPr>
            <a:cxnSpLocks/>
          </p:cNvCxnSpPr>
          <p:nvPr/>
        </p:nvCxnSpPr>
        <p:spPr>
          <a:xfrm flipH="1">
            <a:off x="12260280" y="3650204"/>
            <a:ext cx="2" cy="332916"/>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6" name="Parallelogram 35">
            <a:extLst>
              <a:ext uri="{FF2B5EF4-FFF2-40B4-BE49-F238E27FC236}">
                <a16:creationId xmlns:a16="http://schemas.microsoft.com/office/drawing/2014/main" id="{1F8BF602-95B3-86A1-4746-41E5F92B2FE0}"/>
              </a:ext>
            </a:extLst>
          </p:cNvPr>
          <p:cNvSpPr/>
          <p:nvPr/>
        </p:nvSpPr>
        <p:spPr>
          <a:xfrm>
            <a:off x="7128822" y="7186611"/>
            <a:ext cx="2736152" cy="838200"/>
          </a:xfrm>
          <a:prstGeom prst="parallelogram">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latin typeface="Canva Sans" panose="020B0604020202020204" charset="0"/>
              </a:rPr>
              <a:t>EMAIL DAN PASSWORD</a:t>
            </a:r>
            <a:endParaRPr lang="en-ID" sz="2000" b="1" dirty="0">
              <a:latin typeface="Canva Sans" panose="020B0604020202020204" charset="0"/>
            </a:endParaRPr>
          </a:p>
        </p:txBody>
      </p:sp>
      <p:cxnSp>
        <p:nvCxnSpPr>
          <p:cNvPr id="44" name="Straight Arrow Connector 43">
            <a:extLst>
              <a:ext uri="{FF2B5EF4-FFF2-40B4-BE49-F238E27FC236}">
                <a16:creationId xmlns:a16="http://schemas.microsoft.com/office/drawing/2014/main" id="{5014EC37-10F1-3234-2779-DC0614E0ED3A}"/>
              </a:ext>
            </a:extLst>
          </p:cNvPr>
          <p:cNvCxnSpPr>
            <a:cxnSpLocks/>
            <a:stCxn id="42" idx="2"/>
            <a:endCxn id="36" idx="0"/>
          </p:cNvCxnSpPr>
          <p:nvPr/>
        </p:nvCxnSpPr>
        <p:spPr>
          <a:xfrm>
            <a:off x="8496898" y="6906106"/>
            <a:ext cx="0" cy="280505"/>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52">
            <a:extLst>
              <a:ext uri="{FF2B5EF4-FFF2-40B4-BE49-F238E27FC236}">
                <a16:creationId xmlns:a16="http://schemas.microsoft.com/office/drawing/2014/main" id="{60470042-80DA-A624-50AE-2232AA0B3D58}"/>
              </a:ext>
            </a:extLst>
          </p:cNvPr>
          <p:cNvSpPr/>
          <p:nvPr/>
        </p:nvSpPr>
        <p:spPr>
          <a:xfrm>
            <a:off x="11092148" y="8425032"/>
            <a:ext cx="2382270" cy="449807"/>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Canva Sans" panose="020B0604020202020204" charset="0"/>
              </a:rPr>
              <a:t>LOGOUT</a:t>
            </a:r>
            <a:endParaRPr lang="en-ID" sz="2400" b="1" dirty="0">
              <a:latin typeface="Canva Sans" panose="020B0604020202020204" charset="0"/>
            </a:endParaRPr>
          </a:p>
        </p:txBody>
      </p:sp>
      <p:cxnSp>
        <p:nvCxnSpPr>
          <p:cNvPr id="59" name="Straight Arrow Connector 58">
            <a:extLst>
              <a:ext uri="{FF2B5EF4-FFF2-40B4-BE49-F238E27FC236}">
                <a16:creationId xmlns:a16="http://schemas.microsoft.com/office/drawing/2014/main" id="{3EAC7270-54A9-7FEB-CC21-E7809624BC51}"/>
              </a:ext>
            </a:extLst>
          </p:cNvPr>
          <p:cNvCxnSpPr>
            <a:cxnSpLocks/>
            <a:stCxn id="53" idx="2"/>
            <a:endCxn id="54" idx="0"/>
          </p:cNvCxnSpPr>
          <p:nvPr/>
        </p:nvCxnSpPr>
        <p:spPr>
          <a:xfrm flipH="1">
            <a:off x="12260280" y="8874839"/>
            <a:ext cx="23003" cy="439535"/>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0085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274</TotalTime>
  <Words>428</Words>
  <Application>Microsoft Office PowerPoint</Application>
  <PresentationFormat>Custom</PresentationFormat>
  <Paragraphs>96</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Calibri</vt:lpstr>
      <vt:lpstr>Canva Sans</vt:lpstr>
      <vt:lpstr>Canva Sans Bold</vt:lpstr>
      <vt:lpstr>Cooper Hewitt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Navy Hexagon Geometric Thesis Defense Business Presentation </dc:title>
  <cp:lastModifiedBy>YESA NOFITA SARI</cp:lastModifiedBy>
  <cp:revision>9</cp:revision>
  <dcterms:created xsi:type="dcterms:W3CDTF">2006-08-16T00:00:00Z</dcterms:created>
  <dcterms:modified xsi:type="dcterms:W3CDTF">2025-04-23T14:06:16Z</dcterms:modified>
  <dc:identifier>DAGlW39MPek</dc:identifier>
</cp:coreProperties>
</file>